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audio1.bin" ContentType="audio/unknown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audio2.bin" ContentType="audio/unknown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477" r:id="rId2"/>
    <p:sldId id="486" r:id="rId3"/>
    <p:sldId id="401" r:id="rId4"/>
    <p:sldId id="446" r:id="rId5"/>
    <p:sldId id="405" r:id="rId6"/>
    <p:sldId id="460" r:id="rId7"/>
    <p:sldId id="461" r:id="rId8"/>
    <p:sldId id="478" r:id="rId9"/>
    <p:sldId id="407" r:id="rId10"/>
    <p:sldId id="408" r:id="rId11"/>
    <p:sldId id="409" r:id="rId12"/>
    <p:sldId id="479" r:id="rId13"/>
    <p:sldId id="481" r:id="rId14"/>
    <p:sldId id="482" r:id="rId15"/>
    <p:sldId id="484" r:id="rId16"/>
    <p:sldId id="483" r:id="rId17"/>
    <p:sldId id="505" r:id="rId18"/>
    <p:sldId id="410" r:id="rId19"/>
    <p:sldId id="411" r:id="rId20"/>
    <p:sldId id="412" r:id="rId21"/>
    <p:sldId id="414" r:id="rId22"/>
    <p:sldId id="415" r:id="rId23"/>
    <p:sldId id="416" r:id="rId24"/>
    <p:sldId id="417" r:id="rId25"/>
    <p:sldId id="418" r:id="rId26"/>
    <p:sldId id="469" r:id="rId27"/>
    <p:sldId id="453" r:id="rId28"/>
    <p:sldId id="420" r:id="rId29"/>
    <p:sldId id="406" r:id="rId30"/>
    <p:sldId id="462" r:id="rId31"/>
    <p:sldId id="430" r:id="rId32"/>
    <p:sldId id="496" r:id="rId33"/>
    <p:sldId id="508" r:id="rId34"/>
    <p:sldId id="452" r:id="rId35"/>
    <p:sldId id="507" r:id="rId36"/>
    <p:sldId id="432" r:id="rId37"/>
    <p:sldId id="435" r:id="rId38"/>
    <p:sldId id="500" r:id="rId39"/>
    <p:sldId id="425" r:id="rId40"/>
    <p:sldId id="436" r:id="rId41"/>
    <p:sldId id="504" r:id="rId42"/>
    <p:sldId id="457" r:id="rId43"/>
    <p:sldId id="506" r:id="rId44"/>
    <p:sldId id="502" r:id="rId4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015" autoAdjust="0"/>
  </p:normalViewPr>
  <p:slideViewPr>
    <p:cSldViewPr snapToObjects="1">
      <p:cViewPr>
        <p:scale>
          <a:sx n="85" d="100"/>
          <a:sy n="85" d="100"/>
        </p:scale>
        <p:origin x="-98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2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Relationship Id="rId2" Type="http://schemas.openxmlformats.org/officeDocument/2006/relationships/image" Target="../media/image3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373E527-838C-374D-B72D-31EB1779FEB2}" type="datetime1">
              <a:rPr lang="en-US"/>
              <a:pPr>
                <a:defRPr/>
              </a:pPr>
              <a:t>9/29/19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856F779-5FD6-FC4C-9EF3-B5C1CADF91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455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E8374A6-413A-1D47-BA82-6A75E021A54C}" type="datetime1">
              <a:rPr lang="en-US"/>
              <a:pPr>
                <a:defRPr/>
              </a:pPr>
              <a:t>9/29/19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A302734-855A-EC41-B082-1598B60239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609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(c)2010 J.E.Johnson</a:t>
            </a:r>
          </a:p>
        </p:txBody>
      </p:sp>
      <p:sp>
        <p:nvSpPr>
          <p:cNvPr id="17412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B1F8883-3B97-8E4C-BB89-AE33F1569505}" type="slidenum">
              <a:rPr lang="en-US" sz="1200">
                <a:latin typeface="Times" charset="0"/>
              </a:rPr>
              <a:pPr eaLnBrk="1" hangingPunct="1"/>
              <a:t>1</a:t>
            </a:fld>
            <a:endParaRPr lang="en-US" sz="120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</a:t>
            </a:r>
            <a:r>
              <a:rPr lang="en-US" dirty="0" err="1" smtClean="0"/>
              <a:t>www.nytimes.com</a:t>
            </a:r>
            <a:r>
              <a:rPr lang="en-US" dirty="0" smtClean="0"/>
              <a:t>/2018/10/08/us/</a:t>
            </a:r>
            <a:r>
              <a:rPr lang="en-US" dirty="0" err="1" smtClean="0"/>
              <a:t>fema-disaster-recovery-climate-change.html?emc</a:t>
            </a:r>
            <a:r>
              <a:rPr lang="en-US" dirty="0" smtClean="0"/>
              <a:t>=edit_clim_20181010&amp;nl=</a:t>
            </a:r>
            <a:r>
              <a:rPr lang="en-US" dirty="0" err="1" smtClean="0"/>
              <a:t>climate-fwd&amp;nlid</a:t>
            </a:r>
            <a:r>
              <a:rPr lang="en-US" dirty="0" smtClean="0"/>
              <a:t>=4745526020181010&amp;te=1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</a:t>
            </a:r>
            <a:r>
              <a:rPr lang="en-US" dirty="0" err="1" smtClean="0"/>
              <a:t>www.nytimes.com</a:t>
            </a:r>
            <a:r>
              <a:rPr lang="en-US" dirty="0" smtClean="0"/>
              <a:t>/section/</a:t>
            </a:r>
            <a:r>
              <a:rPr lang="en-US" dirty="0" err="1" smtClean="0"/>
              <a:t>climate?emc</a:t>
            </a:r>
            <a:r>
              <a:rPr lang="en-US" dirty="0" smtClean="0"/>
              <a:t>=edit_clim_20181010&amp;nl=</a:t>
            </a:r>
            <a:r>
              <a:rPr lang="en-US" dirty="0" err="1" smtClean="0"/>
              <a:t>climate-fwd&amp;nlid</a:t>
            </a:r>
            <a:r>
              <a:rPr lang="en-US" dirty="0" smtClean="0"/>
              <a:t>=4745526020181010&amp;te=1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302734-855A-EC41-B082-1598B602392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14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</a:t>
            </a:r>
            <a:r>
              <a:rPr lang="en-US" dirty="0" err="1" smtClean="0"/>
              <a:t>www.nytimes.com</a:t>
            </a:r>
            <a:r>
              <a:rPr lang="en-US" dirty="0" smtClean="0"/>
              <a:t>/2018/10/08/us/</a:t>
            </a:r>
            <a:r>
              <a:rPr lang="en-US" dirty="0" err="1" smtClean="0"/>
              <a:t>fema-disaster-recovery-climate-change.html?emc</a:t>
            </a:r>
            <a:r>
              <a:rPr lang="en-US" dirty="0" smtClean="0"/>
              <a:t>=edit_clim_20181010&amp;nl=</a:t>
            </a:r>
            <a:r>
              <a:rPr lang="en-US" dirty="0" err="1" smtClean="0"/>
              <a:t>climate-fwd&amp;nlid</a:t>
            </a:r>
            <a:r>
              <a:rPr lang="en-US" dirty="0" smtClean="0"/>
              <a:t>=4745526020181010&amp;te=1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</a:t>
            </a:r>
            <a:r>
              <a:rPr lang="en-US" dirty="0" err="1" smtClean="0"/>
              <a:t>www.nytimes.com</a:t>
            </a:r>
            <a:r>
              <a:rPr lang="en-US" dirty="0" smtClean="0"/>
              <a:t>/section/</a:t>
            </a:r>
            <a:r>
              <a:rPr lang="en-US" dirty="0" err="1" smtClean="0"/>
              <a:t>climate?emc</a:t>
            </a:r>
            <a:r>
              <a:rPr lang="en-US" dirty="0" smtClean="0"/>
              <a:t>=edit_clim_20181010&amp;nl=</a:t>
            </a:r>
            <a:r>
              <a:rPr lang="en-US" dirty="0" err="1" smtClean="0"/>
              <a:t>climate-fwd&amp;nlid</a:t>
            </a:r>
            <a:r>
              <a:rPr lang="en-US" dirty="0" smtClean="0"/>
              <a:t>=4745526020181010&amp;te=1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302734-855A-EC41-B082-1598B602392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14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</a:t>
            </a:r>
            <a:r>
              <a:rPr lang="en-US" dirty="0" err="1" smtClean="0"/>
              <a:t>www.nytimes.com</a:t>
            </a:r>
            <a:r>
              <a:rPr lang="en-US" dirty="0" smtClean="0"/>
              <a:t>/2018/10/08/us/</a:t>
            </a:r>
            <a:r>
              <a:rPr lang="en-US" dirty="0" err="1" smtClean="0"/>
              <a:t>fema-disaster-recovery-climate-change.html?emc</a:t>
            </a:r>
            <a:r>
              <a:rPr lang="en-US" dirty="0" smtClean="0"/>
              <a:t>=edit_clim_20181010&amp;nl=</a:t>
            </a:r>
            <a:r>
              <a:rPr lang="en-US" dirty="0" err="1" smtClean="0"/>
              <a:t>climate-fwd&amp;nlid</a:t>
            </a:r>
            <a:r>
              <a:rPr lang="en-US" dirty="0" smtClean="0"/>
              <a:t>=4745526020181010&amp;te=1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</a:t>
            </a:r>
            <a:r>
              <a:rPr lang="en-US" dirty="0" err="1" smtClean="0"/>
              <a:t>www.nytimes.com</a:t>
            </a:r>
            <a:r>
              <a:rPr lang="en-US" dirty="0" smtClean="0"/>
              <a:t>/section/</a:t>
            </a:r>
            <a:r>
              <a:rPr lang="en-US" dirty="0" err="1" smtClean="0"/>
              <a:t>climate?emc</a:t>
            </a:r>
            <a:r>
              <a:rPr lang="en-US" dirty="0" smtClean="0"/>
              <a:t>=edit_clim_20181010&amp;nl=</a:t>
            </a:r>
            <a:r>
              <a:rPr lang="en-US" dirty="0" err="1" smtClean="0"/>
              <a:t>climate-fwd&amp;nlid</a:t>
            </a:r>
            <a:r>
              <a:rPr lang="en-US" dirty="0" smtClean="0"/>
              <a:t>=4745526020181010&amp;te=1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302734-855A-EC41-B082-1598B602392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14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302734-855A-EC41-B082-1598B602392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590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845B3-79B0-544F-BA7E-B6C48A48BBB1}" type="datetime1">
              <a:rPr lang="en-US"/>
              <a:pPr>
                <a:defRPr/>
              </a:pPr>
              <a:t>9/29/19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36CD1-4A38-514A-95F8-8DA171FC64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537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EFCC9-0252-704C-A018-7D3D4534ADF0}" type="datetime1">
              <a:rPr lang="en-US"/>
              <a:pPr>
                <a:defRPr/>
              </a:pPr>
              <a:t>9/29/19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2FBFF-07CA-C343-A629-E87D17410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5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DE4DA-6593-5146-8362-55B2F5930610}" type="datetime1">
              <a:rPr lang="en-US"/>
              <a:pPr>
                <a:defRPr/>
              </a:pPr>
              <a:t>9/29/19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DA1B6-1C72-AE4A-B7B2-00ECB4310D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0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D01BC-33D0-7841-B8AC-3A6672757C08}" type="datetime1">
              <a:rPr lang="en-US"/>
              <a:pPr>
                <a:defRPr/>
              </a:pPr>
              <a:t>9/29/19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7AD04-AE45-6447-AE41-5CB1474135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57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171A6-D59E-3147-BACB-D05D3D15DEE0}" type="datetime1">
              <a:rPr lang="en-US"/>
              <a:pPr>
                <a:defRPr/>
              </a:pPr>
              <a:t>9/29/19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2E335-7F80-0F4A-B349-0BB2CFFC16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52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51806-64AC-1745-BEBD-C0EBCE08C56C}" type="datetime1">
              <a:rPr lang="en-US"/>
              <a:pPr>
                <a:defRPr/>
              </a:pPr>
              <a:t>9/29/19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5FAC3-078F-294A-B406-A8075D16DD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09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79347-5113-7D42-A0E8-7F2C709AD1E6}" type="datetime1">
              <a:rPr lang="en-US"/>
              <a:pPr>
                <a:defRPr/>
              </a:pPr>
              <a:t>9/29/19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69CA-1F15-404B-8071-53962507BF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73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4D3FE-1F82-4D40-AE77-A341DC329315}" type="datetime1">
              <a:rPr lang="en-US"/>
              <a:pPr>
                <a:defRPr/>
              </a:pPr>
              <a:t>9/29/19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58AD1-3737-CB40-A6F4-E9130EEFE6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432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18624-AE9D-F24F-B442-166F8A228C57}" type="datetime1">
              <a:rPr lang="en-US"/>
              <a:pPr>
                <a:defRPr/>
              </a:pPr>
              <a:t>9/29/19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BC733-3B59-D046-9A5F-3B9CBF437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85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EAA8C-77AE-4648-99DB-CB031069A7D6}" type="datetime1">
              <a:rPr lang="en-US"/>
              <a:pPr>
                <a:defRPr/>
              </a:pPr>
              <a:t>9/29/19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CA8EB-EF68-4242-9D93-20DE2FAC01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825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3955A-5737-7642-801E-6E44DF41E849}" type="datetime1">
              <a:rPr lang="en-US"/>
              <a:pPr>
                <a:defRPr/>
              </a:pPr>
              <a:t>9/29/19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3F96C-EBBC-614B-A445-5440E971AF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572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93E9AB2C-B5C9-8D41-8A78-C42F47E7B383}" type="datetime1">
              <a:rPr lang="en-US"/>
              <a:pPr>
                <a:defRPr/>
              </a:pPr>
              <a:t>9/29/19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713F7A9D-693D-6D47-B926-BF71A2DCC3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ronrusay\Desktop\Powerpoint%20&amp;%20Movies\Chem%20106.108.120.121%20PPT%20&amp;%20Mov\Chem%20108-2018\!OLE_LINK3" TargetMode="External"/><Relationship Id="rId4" Type="http://schemas.openxmlformats.org/officeDocument/2006/relationships/image" Target="../media/image6.png"/><Relationship Id="rId5" Type="http://schemas.openxmlformats.org/officeDocument/2006/relationships/oleObject" Target="file:///\\localhost\Users\ronrusay\Desktop\Powerpoint%20&amp;%20Movies\Chem%20106.108.120.121%20PPT%20&amp;%20Mov\Chem%20108-2018\!OLE_LINK9" TargetMode="External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El4jeETVmg" TargetMode="External"/><Relationship Id="rId4" Type="http://schemas.openxmlformats.org/officeDocument/2006/relationships/hyperlink" Target="http://chemconnections.org/general/chem108/Mole%20Guide.html" TargetMode="External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1.bin"/><Relationship Id="rId3" Type="http://schemas.openxmlformats.org/officeDocument/2006/relationships/hyperlink" Target="http://www.worldometers.info/world-population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pcc.ch/report/sr15/" TargetMode="External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hyperlink" Target="https://www.youtube.com/watch?v=ypbb9Zi5Tao&amp;list=PLE7B4FAD08F1EBCE2" TargetMode="External"/><Relationship Id="rId7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hyperlink" Target="https://www.pbs.org/newshour/show/world-needs-to-make-near-revolutionary-change-to-avoid-imminent-climate-disaster-is-there-hope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5.png"/><Relationship Id="rId5" Type="http://schemas.openxmlformats.org/officeDocument/2006/relationships/hyperlink" Target="https://www.pbs.org/newshour/show/world-needs-to-make-near-revolutionary-change-to-avoid-imminent-climate-disaster-is-there-hope" TargetMode="External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bs.org/newshour/show/world-needs-to-make-near-revolutionary-change-to-avoid-imminent-climate-disaster-is-there-hope" TargetMode="External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hyperlink" Target="https://www.pbs.org/newshour/show/world-needs-to-make-near-revolutionary-change-to-avoid-imminent-climate-disaster-is-there-hope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hyperlink" Target="https://www.youtube.com/watch?v=KAJsdgTPJpU" TargetMode="External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CLxpgRqxtEA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4" Type="http://schemas.openxmlformats.org/officeDocument/2006/relationships/oleObject" Target="../embeddings/oleObject1.bin"/><Relationship Id="rId5" Type="http://schemas.openxmlformats.org/officeDocument/2006/relationships/image" Target="../media/image26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2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28.png"/><Relationship Id="rId5" Type="http://schemas.openxmlformats.org/officeDocument/2006/relationships/hyperlink" Target="http://chemconnections.org/general/movies/multiple-proportions.MOV" TargetMode="External"/><Relationship Id="rId1" Type="http://schemas.microsoft.com/office/2007/relationships/media" Target="file://localhost/Users/ronrusay/Desktop/Powerpoint%20&amp;%20Movies/Movies/multiple-proportions.MOV" TargetMode="External"/><Relationship Id="rId2" Type="http://schemas.openxmlformats.org/officeDocument/2006/relationships/video" Target="file://localhost/Users/ronrusay/Desktop/Powerpoint%20&amp;%20Movies/Movies/multiple-proportions.MOV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ronrusay\Desktop\Powerpoint%20&amp;%20Movies\Chem%20106.108.120.121%20PPT%20&amp;%20Mov\Chem%20108-2018\!OLE_LINK3" TargetMode="External"/><Relationship Id="rId4" Type="http://schemas.openxmlformats.org/officeDocument/2006/relationships/image" Target="../media/image6.png"/><Relationship Id="rId5" Type="http://schemas.openxmlformats.org/officeDocument/2006/relationships/oleObject" Target="file:///\\localhost\Users\ronrusay\Desktop\Powerpoint%20&amp;%20Movies\Chem%20106.108.120.121%20PPT%20&amp;%20Mov\Chem%20108-2018\!OLE_LINK9" TargetMode="External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ronrusay\Desktop\Powerpoint%20&amp;%20Movies\Chem%20106.108.120.121%20PPT%20&amp;%20Mov\Chem%20108-2018\!OLE_LINK3" TargetMode="External"/><Relationship Id="rId4" Type="http://schemas.openxmlformats.org/officeDocument/2006/relationships/image" Target="../media/image6.png"/><Relationship Id="rId5" Type="http://schemas.openxmlformats.org/officeDocument/2006/relationships/oleObject" Target="file:///\\localhost\Users\ronrusay\Desktop\Powerpoint%20&amp;%20Movies\Chem%20106.108.120.121%20PPT%20&amp;%20Mov\Chem%20108-2018\!OLE_LINK4" TargetMode="External"/><Relationship Id="rId6" Type="http://schemas.openxmlformats.org/officeDocument/2006/relationships/image" Target="../media/image29.png"/><Relationship Id="rId7" Type="http://schemas.openxmlformats.org/officeDocument/2006/relationships/image" Target="../media/image8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0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31.emf"/><Relationship Id="rId7" Type="http://schemas.openxmlformats.org/officeDocument/2006/relationships/image" Target="../media/image32.jpeg"/><Relationship Id="rId8" Type="http://schemas.openxmlformats.org/officeDocument/2006/relationships/image" Target="../media/image33.jpeg"/><Relationship Id="rId9" Type="http://schemas.openxmlformats.org/officeDocument/2006/relationships/image" Target="../media/image34.png"/><Relationship Id="rId10" Type="http://schemas.openxmlformats.org/officeDocument/2006/relationships/image" Target="../media/image35.png"/><Relationship Id="rId11" Type="http://schemas.openxmlformats.org/officeDocument/2006/relationships/image" Target="../media/image8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iupac.org/fileadmin/user_upload/databases/Red_Book_2005.pdf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chemconnections.org/general/chem108/Nomenclature.htm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connections.org/general/chem108/Nomenclature.htm" TargetMode="External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hemconnections.org/general/chem120/polyatomics.html" TargetMode="External"/><Relationship Id="rId3" Type="http://schemas.openxmlformats.org/officeDocument/2006/relationships/image" Target="../media/image3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connections.org/general/chem108/Nomenclature.htm" TargetMode="External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connections.org/general/chem108/Nomenclature.htm" TargetMode="External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ronrusay\Desktop\Powerpoint%20&amp;%20Movies\Chem%20106.108.120.121%20PPT%20&amp;%20Mov\Chem%20108-2018\!OLE_LINK2" TargetMode="External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connections.org/general/chem108/Nomenclature.htm" TargetMode="External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ronrusay\Desktop\Powerpoint%20&amp;%20Movies\Chem%20106.108.120.121%20PPT%20&amp;%20Mov\Chem%20108-2018\!OLE_LINK2" TargetMode="External"/><Relationship Id="rId4" Type="http://schemas.openxmlformats.org/officeDocument/2006/relationships/image" Target="../media/image40.pn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ronrusay\Desktop\Powerpoint%20&amp;%20Movies\Chem%20106.108.120.121%20PPT%20&amp;%20Mov\Chem%20108-2018\!OLE_LINK7" TargetMode="External"/><Relationship Id="rId4" Type="http://schemas.openxmlformats.org/officeDocument/2006/relationships/image" Target="../media/image43.png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Relationship Id="rId3" Type="http://schemas.openxmlformats.org/officeDocument/2006/relationships/hyperlink" Target="http://chemconnections.org/general/chem108/What's%20My%20Formula.html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ronrusay\Desktop\Powerpoint%20&amp;%20Movies\Chem%20106.108.120.121%20PPT%20&amp;%20Mov\Chem%20108-2018\!OLE_LINK2" TargetMode="External"/><Relationship Id="rId4" Type="http://schemas.openxmlformats.org/officeDocument/2006/relationships/image" Target="../media/image40.png"/><Relationship Id="rId5" Type="http://schemas.openxmlformats.org/officeDocument/2006/relationships/oleObject" Target="file:///\\localhost\Users\ronrusay\Desktop\Powerpoint%20&amp;%20Movies\Chem%20106.108.120.121%20PPT%20&amp;%20Mov\Chem%20108-2018\!OLE_LINK5" TargetMode="External"/><Relationship Id="rId6" Type="http://schemas.openxmlformats.org/officeDocument/2006/relationships/image" Target="../media/image46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3"/>
          <p:cNvSpPr>
            <a:spLocks noGrp="1"/>
          </p:cNvSpPr>
          <p:nvPr>
            <p:ph type="ctrTitle" idx="4294967295"/>
          </p:nvPr>
        </p:nvSpPr>
        <p:spPr>
          <a:xfrm>
            <a:off x="1638300" y="1295400"/>
            <a:ext cx="6065838" cy="1470025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Experiment:</a:t>
            </a:r>
            <a:b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 i="1" dirty="0" smtClean="0">
                <a:latin typeface="Calibri" charset="0"/>
                <a:ea typeface="ＭＳ Ｐゴシック" charset="0"/>
                <a:cs typeface="ＭＳ Ｐゴシック" charset="0"/>
              </a:rPr>
              <a:t>What’s My </a:t>
            </a:r>
            <a:r>
              <a:rPr lang="en-US" sz="3200" i="1" dirty="0">
                <a:latin typeface="Calibri" charset="0"/>
                <a:ea typeface="ＭＳ Ｐゴシック" charset="0"/>
                <a:cs typeface="ＭＳ Ｐゴシック" charset="0"/>
              </a:rPr>
              <a:t>F</a:t>
            </a:r>
            <a:r>
              <a:rPr lang="en-US" sz="3200" i="1" dirty="0" smtClean="0">
                <a:latin typeface="Calibri" charset="0"/>
                <a:ea typeface="ＭＳ Ｐゴシック" charset="0"/>
                <a:cs typeface="ＭＳ Ｐゴシック" charset="0"/>
              </a:rPr>
              <a:t>ormula?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400" i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br>
              <a:rPr lang="en-US" sz="2400" i="1" dirty="0">
                <a:latin typeface="Calibri" charset="0"/>
                <a:ea typeface="ＭＳ Ｐゴシック" charset="0"/>
                <a:cs typeface="ＭＳ Ｐゴシック" charset="0"/>
              </a:rPr>
            </a:br>
            <a:endParaRPr lang="en-US" sz="2400" i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386" name="Picture 1" descr="Screen Shot 2018-09-20 at 5.01.5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3200400"/>
            <a:ext cx="6878638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3"/>
          <p:cNvSpPr txBox="1">
            <a:spLocks noChangeArrowheads="1"/>
          </p:cNvSpPr>
          <p:nvPr/>
        </p:nvSpPr>
        <p:spPr bwMode="auto">
          <a:xfrm>
            <a:off x="3657600" y="2814638"/>
            <a:ext cx="2590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Front of Lab</a:t>
            </a:r>
          </a:p>
        </p:txBody>
      </p:sp>
      <p:sp>
        <p:nvSpPr>
          <p:cNvPr id="16388" name="TextBox 28"/>
          <p:cNvSpPr txBox="1">
            <a:spLocks noChangeArrowheads="1"/>
          </p:cNvSpPr>
          <p:nvPr/>
        </p:nvSpPr>
        <p:spPr bwMode="auto">
          <a:xfrm>
            <a:off x="1638300" y="4267200"/>
            <a:ext cx="419100" cy="463550"/>
          </a:xfrm>
          <a:prstGeom prst="rect">
            <a:avLst/>
          </a:prstGeom>
          <a:solidFill>
            <a:schemeClr val="bg1">
              <a:lumMod val="65000"/>
              <a:alpha val="24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16389" name="TextBox 29"/>
          <p:cNvSpPr txBox="1">
            <a:spLocks noChangeArrowheads="1"/>
          </p:cNvSpPr>
          <p:nvPr/>
        </p:nvSpPr>
        <p:spPr bwMode="auto">
          <a:xfrm>
            <a:off x="2590800" y="4268788"/>
            <a:ext cx="381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B</a:t>
            </a:r>
          </a:p>
        </p:txBody>
      </p:sp>
      <p:sp>
        <p:nvSpPr>
          <p:cNvPr id="16390" name="TextBox 30"/>
          <p:cNvSpPr txBox="1">
            <a:spLocks noChangeArrowheads="1"/>
          </p:cNvSpPr>
          <p:nvPr/>
        </p:nvSpPr>
        <p:spPr bwMode="auto">
          <a:xfrm>
            <a:off x="3314700" y="4268788"/>
            <a:ext cx="381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C</a:t>
            </a:r>
          </a:p>
        </p:txBody>
      </p:sp>
      <p:sp>
        <p:nvSpPr>
          <p:cNvPr id="16391" name="TextBox 31"/>
          <p:cNvSpPr txBox="1">
            <a:spLocks noChangeArrowheads="1"/>
          </p:cNvSpPr>
          <p:nvPr/>
        </p:nvSpPr>
        <p:spPr bwMode="auto">
          <a:xfrm>
            <a:off x="4152900" y="4268788"/>
            <a:ext cx="381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D</a:t>
            </a:r>
          </a:p>
        </p:txBody>
      </p:sp>
      <p:sp>
        <p:nvSpPr>
          <p:cNvPr id="16392" name="TextBox 32"/>
          <p:cNvSpPr txBox="1">
            <a:spLocks noChangeArrowheads="1"/>
          </p:cNvSpPr>
          <p:nvPr/>
        </p:nvSpPr>
        <p:spPr bwMode="auto">
          <a:xfrm>
            <a:off x="4914900" y="4268788"/>
            <a:ext cx="381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E</a:t>
            </a:r>
          </a:p>
        </p:txBody>
      </p:sp>
      <p:sp>
        <p:nvSpPr>
          <p:cNvPr id="16393" name="TextBox 33"/>
          <p:cNvSpPr txBox="1">
            <a:spLocks noChangeArrowheads="1"/>
          </p:cNvSpPr>
          <p:nvPr/>
        </p:nvSpPr>
        <p:spPr bwMode="auto">
          <a:xfrm>
            <a:off x="5753100" y="4267200"/>
            <a:ext cx="3810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F</a:t>
            </a:r>
          </a:p>
        </p:txBody>
      </p:sp>
      <p:sp>
        <p:nvSpPr>
          <p:cNvPr id="16394" name="TextBox 34"/>
          <p:cNvSpPr txBox="1">
            <a:spLocks noChangeArrowheads="1"/>
          </p:cNvSpPr>
          <p:nvPr/>
        </p:nvSpPr>
        <p:spPr bwMode="auto">
          <a:xfrm>
            <a:off x="6496050" y="4268788"/>
            <a:ext cx="381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381000" y="2133600"/>
            <a:ext cx="84963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000" i="1" dirty="0" smtClean="0"/>
              <a:t>Sign in; </a:t>
            </a:r>
            <a:r>
              <a:rPr lang="en-US" sz="2000" i="1" dirty="0" smtClean="0"/>
              <a:t>PICK UP papers,</a:t>
            </a:r>
          </a:p>
          <a:p>
            <a:pPr algn="ctr"/>
            <a:r>
              <a:rPr lang="en-US" sz="2000" i="1" dirty="0" smtClean="0"/>
              <a:t>C</a:t>
            </a:r>
            <a:r>
              <a:rPr lang="en-US" sz="2000" i="1" dirty="0" smtClean="0"/>
              <a:t>heck </a:t>
            </a:r>
            <a:r>
              <a:rPr lang="en-US" sz="2000" i="1" dirty="0" smtClean="0"/>
              <a:t>Group # </a:t>
            </a:r>
            <a:r>
              <a:rPr lang="en-US" sz="2000" i="1" dirty="0" smtClean="0"/>
              <a:t>on the </a:t>
            </a:r>
            <a:r>
              <a:rPr lang="en-US" sz="2000" i="1" dirty="0" smtClean="0"/>
              <a:t>roster, and  go to </a:t>
            </a:r>
            <a:r>
              <a:rPr lang="en-US" sz="2000" i="1" dirty="0" smtClean="0"/>
              <a:t>that Group’s lab location below.</a:t>
            </a:r>
            <a:endParaRPr lang="en-US" sz="20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09600" y="130175"/>
            <a:ext cx="7772400" cy="14700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84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84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84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84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84" charset="0"/>
                <a:ea typeface="ＭＳ Ｐゴシック" pitchFamily="-84" charset="-128"/>
                <a:cs typeface="ＭＳ Ｐゴシック" pitchFamily="-8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84" charset="0"/>
                <a:ea typeface="ＭＳ Ｐゴシック" pitchFamily="-84" charset="-128"/>
                <a:cs typeface="ＭＳ Ｐゴシック" pitchFamily="-8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84" charset="0"/>
                <a:ea typeface="ＭＳ Ｐゴシック" pitchFamily="-84" charset="-128"/>
                <a:cs typeface="ＭＳ Ｐゴシック" pitchFamily="-8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84" charset="0"/>
                <a:ea typeface="ＭＳ Ｐゴシック" pitchFamily="-84" charset="-128"/>
                <a:cs typeface="ＭＳ Ｐゴシック" pitchFamily="-84" charset="-128"/>
              </a:defRPr>
            </a:lvl9pPr>
          </a:lstStyle>
          <a:p>
            <a:pPr eaLnBrk="1" hangingPunct="1"/>
            <a:r>
              <a:rPr lang="en-US" smtClean="0">
                <a:latin typeface="Calibri" charset="0"/>
                <a:ea typeface="ＭＳ Ｐゴシック" charset="0"/>
                <a:cs typeface="ＭＳ Ｐゴシック" charset="0"/>
              </a:rPr>
              <a:t>Chem 108: Lab</a:t>
            </a:r>
            <a:br>
              <a:rPr lang="en-US" smtClean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 smtClean="0">
                <a:latin typeface="Calibri" charset="0"/>
                <a:ea typeface="ＭＳ Ｐゴシック" charset="0"/>
                <a:cs typeface="ＭＳ Ｐゴシック" charset="0"/>
              </a:rPr>
              <a:t>Week 7</a:t>
            </a:r>
            <a:endParaRPr lang="en-US" sz="32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TextBox 34"/>
          <p:cNvSpPr txBox="1">
            <a:spLocks noChangeArrowheads="1"/>
          </p:cNvSpPr>
          <p:nvPr/>
        </p:nvSpPr>
        <p:spPr bwMode="auto">
          <a:xfrm>
            <a:off x="6553200" y="4267200"/>
            <a:ext cx="381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G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609600" y="6019800"/>
            <a:ext cx="8191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i="1" dirty="0" smtClean="0"/>
              <a:t>Introduce yourself to your Group members.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243757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9-10-02 at 2.59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0" y="990600"/>
            <a:ext cx="4521200" cy="330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762000" y="4495800"/>
            <a:ext cx="800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Class Average = 70.0 % (Normalized)</a:t>
            </a:r>
          </a:p>
          <a:p>
            <a:r>
              <a:rPr lang="en-US" dirty="0" err="1" smtClean="0"/>
              <a:t>StdDev</a:t>
            </a:r>
            <a:r>
              <a:rPr lang="en-US" dirty="0" smtClean="0"/>
              <a:t> = +/-18</a:t>
            </a:r>
          </a:p>
          <a:p>
            <a:endParaRPr lang="en-US" dirty="0"/>
          </a:p>
          <a:p>
            <a:r>
              <a:rPr lang="en-US" dirty="0" smtClean="0"/>
              <a:t>Pick up Notes &amp; P.T. if you turned them in.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34200" y="1905000"/>
            <a:ext cx="205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WEDS. lab-</a:t>
            </a:r>
          </a:p>
          <a:p>
            <a:r>
              <a:rPr lang="en-US" sz="2000" i="1" dirty="0" smtClean="0"/>
              <a:t>P</a:t>
            </a:r>
            <a:r>
              <a:rPr lang="en-US" sz="2000" i="1" dirty="0" smtClean="0"/>
              <a:t>ick </a:t>
            </a:r>
            <a:r>
              <a:rPr lang="en-US" sz="2000" i="1" dirty="0" smtClean="0"/>
              <a:t>up Exam 1 </a:t>
            </a:r>
            <a:r>
              <a:rPr lang="en-US" sz="2000" i="1" dirty="0" smtClean="0"/>
              <a:t>from </a:t>
            </a:r>
            <a:r>
              <a:rPr lang="en-US" sz="2000" i="1" dirty="0" smtClean="0"/>
              <a:t>the </a:t>
            </a:r>
            <a:r>
              <a:rPr lang="en-US" sz="2000" i="1" dirty="0" err="1" smtClean="0"/>
              <a:t>Pendaflex</a:t>
            </a:r>
            <a:r>
              <a:rPr lang="en-US" sz="2000" i="1" dirty="0" smtClean="0"/>
              <a:t> </a:t>
            </a:r>
            <a:r>
              <a:rPr lang="en-US" sz="2000" i="1" dirty="0" smtClean="0"/>
              <a:t>file</a:t>
            </a:r>
          </a:p>
          <a:p>
            <a:endParaRPr lang="en-US" sz="2000" i="1" dirty="0"/>
          </a:p>
          <a:p>
            <a:endParaRPr lang="en-US" sz="2000" i="1" dirty="0"/>
          </a:p>
        </p:txBody>
      </p:sp>
      <p:sp>
        <p:nvSpPr>
          <p:cNvPr id="7" name="Rectangle 6"/>
          <p:cNvSpPr/>
          <p:nvPr/>
        </p:nvSpPr>
        <p:spPr>
          <a:xfrm>
            <a:off x="304800" y="388203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Divide raw score by 115 and multiply by 100 </a:t>
            </a:r>
            <a:r>
              <a:rPr lang="en-US" dirty="0" smtClean="0"/>
              <a:t>for Normalized </a:t>
            </a:r>
            <a:r>
              <a:rPr lang="en-US" dirty="0"/>
              <a:t>%.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098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ChangeArrowheads="1"/>
          </p:cNvSpPr>
          <p:nvPr/>
        </p:nvSpPr>
        <p:spPr bwMode="auto">
          <a:xfrm>
            <a:off x="2057400" y="242888"/>
            <a:ext cx="5562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/>
              <a:t>Experiment 4: Hydrates </a:t>
            </a:r>
            <a:endParaRPr lang="en-US" sz="3600">
              <a:solidFill>
                <a:schemeClr val="tx2"/>
              </a:solidFill>
              <a:latin typeface="Calibri" charset="0"/>
            </a:endParaRPr>
          </a:p>
        </p:txBody>
      </p:sp>
      <p:pic>
        <p:nvPicPr>
          <p:cNvPr id="22530" name="Picture 3" descr="hydrates-report form.pdf"/>
          <p:cNvPicPr>
            <a:picLocks noChangeAspect="1"/>
          </p:cNvPicPr>
          <p:nvPr/>
        </p:nvPicPr>
        <p:blipFill>
          <a:blip r:embed="rId2">
            <a:alphaModFix am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529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6078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304800" y="1143000"/>
            <a:ext cx="8839200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>
              <a:buFont typeface="Wingdings" charset="0"/>
              <a:buChar char="Ø"/>
            </a:pPr>
            <a:r>
              <a:rPr lang="en-US" sz="3000"/>
              <a:t>Report Form: </a:t>
            </a:r>
            <a:r>
              <a:rPr lang="en-US" i="1"/>
              <a:t>One form for each lab partner who did the unknown from last week are both to be turned in; Place your partner</a:t>
            </a:r>
            <a:r>
              <a:rPr lang="ja-JP" altLang="en-US" i="1"/>
              <a:t>’</a:t>
            </a:r>
            <a:r>
              <a:rPr lang="en-US" altLang="ja-JP" i="1"/>
              <a:t>s name next to yours &amp; staple forms together. </a:t>
            </a:r>
          </a:p>
          <a:p>
            <a:pPr marL="914400" lvl="1" indent="-457200">
              <a:buFont typeface="Wingdings" charset="0"/>
              <a:buChar char="Ø"/>
            </a:pPr>
            <a:r>
              <a:rPr lang="en-US" sz="3000"/>
              <a:t>Check sig figs are correct and units included</a:t>
            </a:r>
          </a:p>
          <a:p>
            <a:pPr marL="914400" lvl="1" indent="-457200">
              <a:buFont typeface="Wingdings" charset="0"/>
              <a:buChar char="Ø"/>
            </a:pPr>
            <a:r>
              <a:rPr lang="en-US" sz="3200"/>
              <a:t>Show calculations</a:t>
            </a:r>
            <a:endParaRPr lang="en-US" sz="3000"/>
          </a:p>
          <a:p>
            <a:pPr marL="914400" lvl="1" indent="-457200">
              <a:buFont typeface="Wingdings" charset="0"/>
              <a:buChar char="Ø"/>
            </a:pPr>
            <a:r>
              <a:rPr lang="en-US" sz="3000"/>
              <a:t>Answer post lab question; show calculation.</a:t>
            </a:r>
          </a:p>
          <a:p>
            <a:pPr marL="914400" lvl="1" indent="-457200">
              <a:buFont typeface="Wingdings" charset="0"/>
              <a:buChar char="Ø"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38400" y="4622800"/>
            <a:ext cx="3962400" cy="276225"/>
          </a:xfrm>
          <a:prstGeom prst="rect">
            <a:avLst/>
          </a:prstGeom>
          <a:solidFill>
            <a:schemeClr val="accent5">
              <a:lumMod val="40000"/>
              <a:lumOff val="60000"/>
              <a:alpha val="38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200" smtClean="0"/>
              <a:t>Include completed  Replacement Page (pg. 29)</a:t>
            </a: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762000" y="4800600"/>
            <a:ext cx="7924800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Nomenclature:</a:t>
            </a:r>
          </a:p>
          <a:p>
            <a:r>
              <a:rPr lang="en-US" dirty="0"/>
              <a:t>Entire Group is to turn in one set of Lab manual pages 109-114 with the names of only those who contributed. </a:t>
            </a:r>
          </a:p>
        </p:txBody>
      </p:sp>
      <p:sp>
        <p:nvSpPr>
          <p:cNvPr id="22534" name="Rectangle 5"/>
          <p:cNvSpPr>
            <a:spLocks noChangeArrowheads="1"/>
          </p:cNvSpPr>
          <p:nvPr/>
        </p:nvSpPr>
        <p:spPr bwMode="auto">
          <a:xfrm>
            <a:off x="2971800" y="6243638"/>
            <a:ext cx="31271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DUE End of Next Lab</a:t>
            </a:r>
            <a:endParaRPr lang="en-US" strike="sngStrike" dirty="0">
              <a:solidFill>
                <a:srgbClr val="FF0000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903078" y="757535"/>
            <a:ext cx="17357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DUE Today</a:t>
            </a:r>
            <a:endParaRPr lang="en-US" strike="sngStrike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hydrates-report form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0"/>
            <a:ext cx="529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2181767" y="1828800"/>
            <a:ext cx="559913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/>
              <a:t>Hydrates Report </a:t>
            </a:r>
            <a:endParaRPr lang="en-US" sz="3200" dirty="0"/>
          </a:p>
          <a:p>
            <a:r>
              <a:rPr lang="en-US" i="1" dirty="0" smtClean="0">
                <a:solidFill>
                  <a:srgbClr val="FF0000"/>
                </a:solidFill>
              </a:rPr>
              <a:t>i</a:t>
            </a:r>
            <a:r>
              <a:rPr lang="en-US" i="1" dirty="0" smtClean="0">
                <a:solidFill>
                  <a:srgbClr val="FF0000"/>
                </a:solidFill>
              </a:rPr>
              <a:t>nclude the 2 Replacement pgs.: pp. 29 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with the </a:t>
            </a:r>
            <a:r>
              <a:rPr lang="en-US" i="1" dirty="0" smtClean="0">
                <a:solidFill>
                  <a:srgbClr val="FF0000"/>
                </a:solidFill>
              </a:rPr>
              <a:t>Report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23556" name="Picture 7" descr="Screen Shot 2018-02-16 at 11.45.2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810000"/>
            <a:ext cx="39941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7" name="Object 2"/>
          <p:cNvGraphicFramePr>
            <a:graphicFrameLocks noChangeAspect="1"/>
          </p:cNvGraphicFramePr>
          <p:nvPr/>
        </p:nvGraphicFramePr>
        <p:xfrm>
          <a:off x="381000" y="1409700"/>
          <a:ext cx="8518525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6" name="Document" r:id="rId3" imgW="21942857" imgH="5790476" progId="Word.Document.12">
                  <p:link updateAutomatic="1"/>
                </p:oleObj>
              </mc:Choice>
              <mc:Fallback>
                <p:oleObj name="Document" r:id="rId3" imgW="21942857" imgH="5790476" progId="Word.Document.12">
                  <p:link updateAutomatic="1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409700"/>
                        <a:ext cx="8518525" cy="224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8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8" name="TextBox 6"/>
          <p:cNvSpPr txBox="1">
            <a:spLocks noChangeArrowheads="1"/>
          </p:cNvSpPr>
          <p:nvPr/>
        </p:nvSpPr>
        <p:spPr bwMode="auto">
          <a:xfrm>
            <a:off x="1676400" y="228600"/>
            <a:ext cx="4953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>
                <a:latin typeface="Calibri" charset="0"/>
              </a:rPr>
              <a:t>Hydrate: % Water</a:t>
            </a:r>
          </a:p>
          <a:p>
            <a:pPr algn="ctr" eaLnBrk="1" hangingPunct="1"/>
            <a:r>
              <a:rPr lang="en-US">
                <a:latin typeface="Calibri" charset="0"/>
              </a:rPr>
              <a:t>EPSOM SALT(s)</a:t>
            </a:r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381000" y="3810000"/>
          <a:ext cx="8534400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07" name="Document" r:id="rId5" imgW="21942857" imgH="3250794" progId="Word.Document.12">
                  <p:link updateAutomatic="1"/>
                </p:oleObj>
              </mc:Choice>
              <mc:Fallback>
                <p:oleObj name="Document" r:id="rId5" imgW="21942857" imgH="3250794" progId="Word.Document.12">
                  <p:link updateAutomatic="1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810000"/>
                        <a:ext cx="8534400" cy="142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TextBox 7"/>
          <p:cNvSpPr txBox="1">
            <a:spLocks noChangeArrowheads="1"/>
          </p:cNvSpPr>
          <p:nvPr/>
        </p:nvSpPr>
        <p:spPr bwMode="auto">
          <a:xfrm>
            <a:off x="1600200" y="5494338"/>
            <a:ext cx="5181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/>
              <a:t>How can you identify (A) and (B) among the 5 choices?</a:t>
            </a:r>
          </a:p>
        </p:txBody>
      </p:sp>
      <p:pic>
        <p:nvPicPr>
          <p:cNvPr id="24581" name="Picture 5" descr="Screen Shot 2018-03-03 at 3.00.50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76250"/>
            <a:ext cx="17526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alibri" charset="0"/>
                <a:ea typeface="ＭＳ Ｐゴシック" charset="0"/>
                <a:cs typeface="ＭＳ Ｐゴシック" charset="0"/>
              </a:rPr>
              <a:t>Moles &amp; Mass</a:t>
            </a:r>
          </a:p>
        </p:txBody>
      </p:sp>
      <p:sp>
        <p:nvSpPr>
          <p:cNvPr id="25602" name="Rectangle 4">
            <a:hlinkClick r:id="rId3"/>
          </p:cNvPr>
          <p:cNvSpPr>
            <a:spLocks noChangeArrowheads="1"/>
          </p:cNvSpPr>
          <p:nvPr/>
        </p:nvSpPr>
        <p:spPr bwMode="auto">
          <a:xfrm>
            <a:off x="1066800" y="5791200"/>
            <a:ext cx="7086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>
                <a:latin typeface="Calibri" charset="0"/>
                <a:hlinkClick r:id="rId3"/>
              </a:rPr>
              <a:t>https://www.youtube.com/watch?v=TEl4jeETVmg</a:t>
            </a:r>
            <a:endParaRPr lang="en-US" dirty="0">
              <a:latin typeface="Calibri" charset="0"/>
            </a:endParaRPr>
          </a:p>
        </p:txBody>
      </p:sp>
      <p:sp>
        <p:nvSpPr>
          <p:cNvPr id="25603" name="TextBox 6"/>
          <p:cNvSpPr txBox="1">
            <a:spLocks noChangeArrowheads="1"/>
          </p:cNvSpPr>
          <p:nvPr/>
        </p:nvSpPr>
        <p:spPr bwMode="auto">
          <a:xfrm>
            <a:off x="1219200" y="1447800"/>
            <a:ext cx="7315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Calibri" charset="0"/>
              </a:rPr>
              <a:t>How big is a mole? </a:t>
            </a:r>
          </a:p>
          <a:p>
            <a:pPr eaLnBrk="1" hangingPunct="1"/>
            <a:r>
              <a:rPr lang="en-US">
                <a:latin typeface="Calibri" charset="0"/>
              </a:rPr>
              <a:t>(Not the animal, the other one.) - Daniel Dulek</a:t>
            </a:r>
          </a:p>
        </p:txBody>
      </p:sp>
      <p:sp>
        <p:nvSpPr>
          <p:cNvPr id="25604" name="Rectangle 5">
            <a:hlinkClick r:id="rId4"/>
          </p:cNvPr>
          <p:cNvSpPr>
            <a:spLocks noChangeArrowheads="1"/>
          </p:cNvSpPr>
          <p:nvPr/>
        </p:nvSpPr>
        <p:spPr bwMode="auto">
          <a:xfrm>
            <a:off x="685800" y="247650"/>
            <a:ext cx="7848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/>
              <a:t>http://chemconnections.org/general/chem108/Mole%20Guide.html</a:t>
            </a:r>
          </a:p>
        </p:txBody>
      </p:sp>
      <p:pic>
        <p:nvPicPr>
          <p:cNvPr id="25605" name="Picture 6" descr="Screen Shot 2017-09-20 at 9.14.13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2413000"/>
            <a:ext cx="440690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0813" cy="112395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The Mole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86800" cy="4191000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	Definition: The </a:t>
            </a:r>
            <a:r>
              <a:rPr lang="en-US" dirty="0">
                <a:solidFill>
                  <a:srgbClr val="45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number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of carbon atoms in exactly 12 grams of pure </a:t>
            </a:r>
            <a:r>
              <a:rPr lang="en-US" baseline="30000" dirty="0">
                <a:latin typeface="Calibri" charset="0"/>
                <a:ea typeface="ＭＳ Ｐゴシック" charset="0"/>
                <a:cs typeface="ＭＳ Ｐゴシック" charset="0"/>
              </a:rPr>
              <a:t>12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C. The </a:t>
            </a:r>
            <a:r>
              <a:rPr lang="en-US" dirty="0">
                <a:solidFill>
                  <a:srgbClr val="45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number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equals 	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6.02 </a:t>
            </a:r>
            <a:r>
              <a:rPr lang="en-US" b="1" dirty="0">
                <a:latin typeface="Symbol" charset="0"/>
                <a:ea typeface="ＭＳ Ｐゴシック" charset="0"/>
                <a:cs typeface="ＭＳ Ｐゴシック" charset="0"/>
              </a:rPr>
              <a:t>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 10 </a:t>
            </a:r>
            <a:r>
              <a:rPr lang="en-US" b="1" baseline="30000" dirty="0">
                <a:latin typeface="Calibri" charset="0"/>
                <a:ea typeface="ＭＳ Ｐゴシック" charset="0"/>
                <a:cs typeface="ＭＳ Ｐゴシック" charset="0"/>
              </a:rPr>
              <a:t>23</a:t>
            </a:r>
            <a:r>
              <a:rPr lang="en-US" sz="40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atoms.</a:t>
            </a:r>
          </a:p>
          <a:p>
            <a:pPr>
              <a:buClr>
                <a:schemeClr val="tx2"/>
              </a:buClr>
              <a:buSzPct val="75000"/>
              <a:buFont typeface="Monotype Sorts" charset="0"/>
              <a:buChar char=""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	1 mole = </a:t>
            </a:r>
            <a:r>
              <a:rPr lang="en-US" sz="3600" b="1" dirty="0">
                <a:latin typeface="Calibri" charset="0"/>
                <a:ea typeface="ＭＳ Ｐゴシック" charset="0"/>
                <a:cs typeface="ＭＳ Ｐゴシック" charset="0"/>
              </a:rPr>
              <a:t>6.02 </a:t>
            </a:r>
            <a:r>
              <a:rPr lang="en-US" sz="3600" b="1" dirty="0">
                <a:latin typeface="Symbol" charset="0"/>
                <a:ea typeface="ＭＳ Ｐゴシック" charset="0"/>
                <a:cs typeface="ＭＳ Ｐゴシック" charset="0"/>
              </a:rPr>
              <a:t></a:t>
            </a:r>
            <a:r>
              <a:rPr lang="en-US" sz="3600" b="1" dirty="0">
                <a:latin typeface="Calibri" charset="0"/>
                <a:ea typeface="ＭＳ Ｐゴシック" charset="0"/>
                <a:cs typeface="ＭＳ Ｐゴシック" charset="0"/>
              </a:rPr>
              <a:t> 10 </a:t>
            </a:r>
            <a:r>
              <a:rPr lang="en-US" sz="3600" b="1" baseline="30000" dirty="0">
                <a:latin typeface="Calibri" charset="0"/>
                <a:ea typeface="ＭＳ Ｐゴシック" charset="0"/>
                <a:cs typeface="ＭＳ Ｐゴシック" charset="0"/>
              </a:rPr>
              <a:t>23</a:t>
            </a:r>
            <a:r>
              <a:rPr lang="en-US" sz="36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1" dirty="0">
                <a:latin typeface="Calibri" charset="0"/>
                <a:ea typeface="ＭＳ Ｐゴシック" charset="0"/>
                <a:cs typeface="ＭＳ Ｐゴシック" charset="0"/>
              </a:rPr>
              <a:t>units of anything</a:t>
            </a:r>
          </a:p>
          <a:p>
            <a:r>
              <a:rPr lang="en-US" sz="3600" b="1" dirty="0">
                <a:latin typeface="Calibri" charset="0"/>
                <a:ea typeface="ＭＳ Ｐゴシック" charset="0"/>
                <a:cs typeface="ＭＳ Ｐゴシック" charset="0"/>
              </a:rPr>
              <a:t> 	 </a:t>
            </a:r>
            <a:r>
              <a:rPr lang="en-US" sz="3600" b="1" dirty="0">
                <a:solidFill>
                  <a:srgbClr val="450045"/>
                </a:solidFill>
                <a:latin typeface="Calibri" charset="0"/>
                <a:ea typeface="ＭＳ Ｐゴシック" charset="0"/>
                <a:cs typeface="ＭＳ Ｐゴシック" charset="0"/>
              </a:rPr>
              <a:t>6.02 </a:t>
            </a:r>
            <a:r>
              <a:rPr lang="en-US" sz="3600" b="1" dirty="0">
                <a:solidFill>
                  <a:srgbClr val="450045"/>
                </a:solidFill>
                <a:latin typeface="Symbol" charset="0"/>
                <a:ea typeface="ＭＳ Ｐゴシック" charset="0"/>
                <a:cs typeface="ＭＳ Ｐゴシック" charset="0"/>
              </a:rPr>
              <a:t></a:t>
            </a:r>
            <a:r>
              <a:rPr lang="en-US" sz="3600" b="1" dirty="0">
                <a:solidFill>
                  <a:srgbClr val="450045"/>
                </a:solidFill>
                <a:latin typeface="Calibri" charset="0"/>
                <a:ea typeface="ＭＳ Ｐゴシック" charset="0"/>
                <a:cs typeface="ＭＳ Ｐゴシック" charset="0"/>
              </a:rPr>
              <a:t> 10 </a:t>
            </a:r>
            <a:r>
              <a:rPr lang="en-US" sz="3600" b="1" baseline="30000" dirty="0">
                <a:solidFill>
                  <a:srgbClr val="450045"/>
                </a:solidFill>
                <a:latin typeface="Calibri" charset="0"/>
                <a:ea typeface="ＭＳ Ｐゴシック" charset="0"/>
                <a:cs typeface="ＭＳ Ｐゴシック" charset="0"/>
              </a:rPr>
              <a:t>23</a:t>
            </a:r>
            <a:r>
              <a:rPr lang="en-US" sz="36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ja-JP" altLang="en-US" dirty="0">
                <a:latin typeface="Calibri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dirty="0">
                <a:latin typeface="Calibri" charset="0"/>
                <a:ea typeface="ＭＳ Ｐゴシック" charset="0"/>
                <a:cs typeface="ＭＳ Ｐゴシック" charset="0"/>
              </a:rPr>
              <a:t>units</a:t>
            </a:r>
            <a:r>
              <a:rPr lang="ja-JP" altLang="en-US" dirty="0">
                <a:latin typeface="Calibri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dirty="0">
                <a:latin typeface="Calibri" charset="0"/>
                <a:ea typeface="ＭＳ Ｐゴシック" charset="0"/>
                <a:cs typeface="ＭＳ Ｐゴシック" charset="0"/>
              </a:rPr>
              <a:t> of atoms, people, ants, stars, $$$s, etc., etc. = </a:t>
            </a:r>
            <a:r>
              <a:rPr lang="en-US" altLang="ja-JP" sz="3600" b="1" dirty="0">
                <a:solidFill>
                  <a:srgbClr val="450045"/>
                </a:solidFill>
                <a:latin typeface="Calibri" charset="0"/>
                <a:ea typeface="ＭＳ Ｐゴシック" charset="0"/>
                <a:cs typeface="ＭＳ Ｐゴシック" charset="0"/>
              </a:rPr>
              <a:t>1 mole</a:t>
            </a:r>
            <a:endParaRPr lang="en-US" sz="3600" b="1" dirty="0">
              <a:solidFill>
                <a:srgbClr val="450045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41388" y="5181600"/>
            <a:ext cx="7261225" cy="10160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9pPr>
          </a:lstStyle>
          <a:p>
            <a:pPr algn="ctr"/>
            <a:r>
              <a:rPr lang="en-US" sz="2000" b="1" dirty="0">
                <a:solidFill>
                  <a:srgbClr val="450000"/>
                </a:solidFill>
                <a:latin typeface="Helvetica" pitchFamily="-84" charset="0"/>
              </a:rPr>
              <a:t>There are about 7.7 billion people in the world. </a:t>
            </a:r>
          </a:p>
          <a:p>
            <a:pPr algn="ctr"/>
            <a:r>
              <a:rPr lang="en-US" sz="2000" b="1" dirty="0" smtClean="0">
                <a:solidFill>
                  <a:srgbClr val="450000"/>
                </a:solidFill>
                <a:latin typeface="Helvetica" pitchFamily="-84" charset="0"/>
              </a:rPr>
              <a:t>(~300,000 being added every day.</a:t>
            </a:r>
            <a:r>
              <a:rPr lang="en-US" sz="2000" b="1" dirty="0">
                <a:solidFill>
                  <a:srgbClr val="450000"/>
                </a:solidFill>
                <a:latin typeface="Helvetica" pitchFamily="-84" charset="0"/>
              </a:rPr>
              <a:t>) </a:t>
            </a:r>
          </a:p>
          <a:p>
            <a:pPr algn="ctr"/>
            <a:r>
              <a:rPr lang="en-US" sz="2000" b="1" dirty="0">
                <a:solidFill>
                  <a:srgbClr val="450000"/>
                </a:solidFill>
                <a:latin typeface="Helvetica" pitchFamily="-84" charset="0"/>
              </a:rPr>
              <a:t>How many moles of people are there?</a:t>
            </a:r>
            <a:endParaRPr lang="en-US" sz="2000" dirty="0">
              <a:solidFill>
                <a:schemeClr val="bg2"/>
              </a:solidFill>
              <a:latin typeface="Helvetica" pitchFamily="-84" charset="0"/>
            </a:endParaRPr>
          </a:p>
        </p:txBody>
      </p:sp>
      <p:sp>
        <p:nvSpPr>
          <p:cNvPr id="2" name="Rectangle 1">
            <a:hlinkClick r:id="rId3"/>
          </p:cNvPr>
          <p:cNvSpPr/>
          <p:nvPr/>
        </p:nvSpPr>
        <p:spPr>
          <a:xfrm>
            <a:off x="1905000" y="6251877"/>
            <a:ext cx="579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https://</a:t>
            </a:r>
            <a:r>
              <a:rPr lang="en-US" sz="1800" dirty="0" err="1"/>
              <a:t>www.worldometers.info</a:t>
            </a:r>
            <a:r>
              <a:rPr lang="en-US" sz="1800" dirty="0"/>
              <a:t>/world-population/</a:t>
            </a:r>
            <a:endParaRPr lang="en-US" sz="18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 Regist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 Regist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770813" cy="112395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The Mole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5612" y="2590800"/>
            <a:ext cx="8686800" cy="1600200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b="1" dirty="0">
                <a:latin typeface="Calibri" charset="0"/>
                <a:ea typeface="ＭＳ Ｐゴシック" charset="0"/>
                <a:cs typeface="ＭＳ Ｐゴシック" charset="0"/>
              </a:rPr>
              <a:t>	 </a:t>
            </a:r>
            <a:r>
              <a:rPr lang="en-US" sz="3600" b="1" dirty="0">
                <a:solidFill>
                  <a:srgbClr val="450045"/>
                </a:solidFill>
                <a:latin typeface="Calibri" charset="0"/>
                <a:ea typeface="ＭＳ Ｐゴシック" charset="0"/>
                <a:cs typeface="ＭＳ Ｐゴシック" charset="0"/>
              </a:rPr>
              <a:t>6.02 </a:t>
            </a:r>
            <a:r>
              <a:rPr lang="en-US" sz="3600" b="1" dirty="0">
                <a:solidFill>
                  <a:srgbClr val="450045"/>
                </a:solidFill>
                <a:latin typeface="Symbol" charset="0"/>
                <a:ea typeface="ＭＳ Ｐゴシック" charset="0"/>
                <a:cs typeface="ＭＳ Ｐゴシック" charset="0"/>
              </a:rPr>
              <a:t></a:t>
            </a:r>
            <a:r>
              <a:rPr lang="en-US" sz="3600" b="1" dirty="0">
                <a:solidFill>
                  <a:srgbClr val="450045"/>
                </a:solidFill>
                <a:latin typeface="Calibri" charset="0"/>
                <a:ea typeface="ＭＳ Ｐゴシック" charset="0"/>
                <a:cs typeface="ＭＳ Ｐゴシック" charset="0"/>
              </a:rPr>
              <a:t> 10 </a:t>
            </a:r>
            <a:r>
              <a:rPr lang="en-US" sz="3600" b="1" baseline="30000" dirty="0">
                <a:solidFill>
                  <a:srgbClr val="450045"/>
                </a:solidFill>
                <a:latin typeface="Calibri" charset="0"/>
                <a:ea typeface="ＭＳ Ｐゴシック" charset="0"/>
                <a:cs typeface="ＭＳ Ｐゴシック" charset="0"/>
              </a:rPr>
              <a:t>23</a:t>
            </a:r>
            <a:r>
              <a:rPr lang="en-US" sz="36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ja-JP" altLang="en-US" dirty="0">
                <a:latin typeface="Calibri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dirty="0">
                <a:latin typeface="Calibri" charset="0"/>
                <a:ea typeface="ＭＳ Ｐゴシック" charset="0"/>
                <a:cs typeface="ＭＳ Ｐゴシック" charset="0"/>
              </a:rPr>
              <a:t>units</a:t>
            </a:r>
            <a:r>
              <a:rPr lang="ja-JP" altLang="en-US" dirty="0">
                <a:latin typeface="Calibri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dirty="0">
                <a:latin typeface="Calibri" charset="0"/>
                <a:ea typeface="ＭＳ Ｐゴシック" charset="0"/>
                <a:cs typeface="ＭＳ Ｐゴシック" charset="0"/>
              </a:rPr>
              <a:t> of atoms, people, ants, stars, $$$s, etc., etc. = </a:t>
            </a:r>
            <a:r>
              <a:rPr lang="en-US" altLang="ja-JP" sz="3600" b="1" dirty="0">
                <a:solidFill>
                  <a:srgbClr val="450045"/>
                </a:solidFill>
                <a:latin typeface="Calibri" charset="0"/>
                <a:ea typeface="ＭＳ Ｐゴシック" charset="0"/>
                <a:cs typeface="ＭＳ Ｐゴシック" charset="0"/>
              </a:rPr>
              <a:t>1 mole</a:t>
            </a:r>
            <a:endParaRPr lang="en-US" sz="3600" b="1" dirty="0">
              <a:solidFill>
                <a:srgbClr val="450045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289424" y="1352550"/>
            <a:ext cx="7261225" cy="10160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9pPr>
          </a:lstStyle>
          <a:p>
            <a:pPr algn="ctr"/>
            <a:r>
              <a:rPr lang="en-US" sz="2000" b="1" dirty="0">
                <a:solidFill>
                  <a:srgbClr val="450000"/>
                </a:solidFill>
                <a:latin typeface="Helvetica" pitchFamily="-84" charset="0"/>
              </a:rPr>
              <a:t>There are about 7.7 billion people in the world. </a:t>
            </a:r>
          </a:p>
          <a:p>
            <a:pPr algn="ctr"/>
            <a:r>
              <a:rPr lang="en-US" sz="2000" b="1" dirty="0">
                <a:solidFill>
                  <a:srgbClr val="450000"/>
                </a:solidFill>
                <a:latin typeface="Helvetica" pitchFamily="-84" charset="0"/>
              </a:rPr>
              <a:t>(+300 million since the spring.) </a:t>
            </a:r>
          </a:p>
          <a:p>
            <a:pPr algn="ctr"/>
            <a:r>
              <a:rPr lang="en-US" sz="2000" b="1" dirty="0">
                <a:solidFill>
                  <a:srgbClr val="450000"/>
                </a:solidFill>
                <a:latin typeface="Helvetica" pitchFamily="-84" charset="0"/>
              </a:rPr>
              <a:t>How many moles of people are there?</a:t>
            </a:r>
            <a:endParaRPr lang="en-US" sz="2000" dirty="0">
              <a:solidFill>
                <a:schemeClr val="bg2"/>
              </a:solidFill>
              <a:latin typeface="Helvetica" pitchFamily="-84" charset="0"/>
            </a:endParaRPr>
          </a:p>
        </p:txBody>
      </p:sp>
      <p:pic>
        <p:nvPicPr>
          <p:cNvPr id="2" name="Picture 1" descr="Screen Shot 2018-10-07 at 8.49.1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215653"/>
            <a:ext cx="5969000" cy="1511300"/>
          </a:xfrm>
          <a:prstGeom prst="rect">
            <a:avLst/>
          </a:prstGeom>
        </p:spPr>
      </p:pic>
      <p:pic>
        <p:nvPicPr>
          <p:cNvPr id="3" name="Picture 2" descr="Screen Shot 2018-10-07 at 8.50.4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988" y="4648200"/>
            <a:ext cx="22860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391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"/>
            <a:ext cx="8001000" cy="598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2438400" y="228600"/>
            <a:ext cx="5032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600" b="1"/>
              <a:t>Counting by Weighing</a:t>
            </a:r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762000" y="5105400"/>
            <a:ext cx="43180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</a:rPr>
              <a:t>12 red marbles @ 7g each = 84g</a:t>
            </a:r>
          </a:p>
          <a:p>
            <a:r>
              <a:rPr lang="en-US" sz="2000" b="1">
                <a:solidFill>
                  <a:srgbClr val="000000"/>
                </a:solidFill>
              </a:rPr>
              <a:t>12 yellow marbles @ 4g each=48g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4953000" y="5086350"/>
            <a:ext cx="424338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</a:rPr>
              <a:t>55.85g Fe = 6.022 x 10</a:t>
            </a:r>
            <a:r>
              <a:rPr lang="en-US" sz="2000" b="1" baseline="30000">
                <a:solidFill>
                  <a:srgbClr val="000000"/>
                </a:solidFill>
              </a:rPr>
              <a:t>23</a:t>
            </a:r>
            <a:r>
              <a:rPr lang="en-US" sz="2000" b="1">
                <a:solidFill>
                  <a:srgbClr val="000000"/>
                </a:solidFill>
              </a:rPr>
              <a:t> atoms Fe</a:t>
            </a:r>
          </a:p>
          <a:p>
            <a:r>
              <a:rPr lang="en-US" sz="2000" b="1">
                <a:solidFill>
                  <a:srgbClr val="000000"/>
                </a:solidFill>
              </a:rPr>
              <a:t>32.07g S = 6.022 x 10</a:t>
            </a:r>
            <a:r>
              <a:rPr lang="en-US" sz="2000" b="1" baseline="30000">
                <a:solidFill>
                  <a:srgbClr val="000000"/>
                </a:solidFill>
              </a:rPr>
              <a:t>23</a:t>
            </a:r>
            <a:r>
              <a:rPr lang="en-US" sz="2000" b="1">
                <a:solidFill>
                  <a:srgbClr val="000000"/>
                </a:solidFill>
              </a:rPr>
              <a:t> atoms S</a:t>
            </a:r>
            <a:endParaRPr lang="en-US" b="1">
              <a:solidFill>
                <a:srgbClr val="000000"/>
              </a:solidFill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352800" y="5410200"/>
            <a:ext cx="3386138" cy="1231900"/>
            <a:chOff x="3352800" y="5337175"/>
            <a:chExt cx="3386138" cy="1231900"/>
          </a:xfrm>
        </p:grpSpPr>
        <p:sp>
          <p:nvSpPr>
            <p:cNvPr id="28678" name="Line 8"/>
            <p:cNvSpPr>
              <a:spLocks noChangeShapeType="1"/>
            </p:cNvSpPr>
            <p:nvPr/>
          </p:nvSpPr>
          <p:spPr bwMode="auto">
            <a:xfrm flipV="1">
              <a:off x="4724400" y="5715000"/>
              <a:ext cx="381000" cy="38100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79" name="Line 9"/>
            <p:cNvSpPr>
              <a:spLocks noChangeShapeType="1"/>
            </p:cNvSpPr>
            <p:nvPr/>
          </p:nvSpPr>
          <p:spPr bwMode="auto">
            <a:xfrm flipV="1">
              <a:off x="4724400" y="5337175"/>
              <a:ext cx="457200" cy="758825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0" name="Text Box 10"/>
            <p:cNvSpPr txBox="1">
              <a:spLocks noChangeArrowheads="1"/>
            </p:cNvSpPr>
            <p:nvPr/>
          </p:nvSpPr>
          <p:spPr bwMode="auto">
            <a:xfrm>
              <a:off x="3352800" y="6172200"/>
              <a:ext cx="3386138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b="1">
                  <a:solidFill>
                    <a:srgbClr val="450045"/>
                  </a:solidFill>
                  <a:latin typeface="Helvetica" charset="0"/>
                </a:rPr>
                <a:t>Consult the Periodic Table</a:t>
              </a:r>
              <a:endParaRPr lang="en-US" sz="2000">
                <a:solidFill>
                  <a:schemeClr val="bg2"/>
                </a:solidFill>
                <a:latin typeface="Helvetica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444625"/>
            <a:ext cx="7239000" cy="541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1143000" y="1752600"/>
            <a:ext cx="1997075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2800">
                <a:solidFill>
                  <a:srgbClr val="450045"/>
                </a:solidFill>
              </a:rPr>
              <a:t>CaCO</a:t>
            </a:r>
            <a:r>
              <a:rPr lang="en-US" sz="2800" baseline="-25000">
                <a:solidFill>
                  <a:srgbClr val="450045"/>
                </a:solidFill>
              </a:rPr>
              <a:t>3 </a:t>
            </a:r>
            <a:r>
              <a:rPr lang="en-US" sz="2000" b="1" i="1">
                <a:solidFill>
                  <a:schemeClr val="accent2"/>
                </a:solidFill>
              </a:rPr>
              <a:t>Name?</a:t>
            </a:r>
            <a:endParaRPr lang="en-US" sz="2800">
              <a:solidFill>
                <a:schemeClr val="accent2"/>
              </a:solidFill>
            </a:endParaRPr>
          </a:p>
          <a:p>
            <a:r>
              <a:rPr lang="en-US" sz="2800">
                <a:solidFill>
                  <a:srgbClr val="450045"/>
                </a:solidFill>
              </a:rPr>
              <a:t>100.09 g</a:t>
            </a:r>
          </a:p>
          <a:p>
            <a:r>
              <a:rPr lang="en-US" sz="2800">
                <a:solidFill>
                  <a:srgbClr val="450045"/>
                </a:solidFill>
              </a:rPr>
              <a:t>Oxygen</a:t>
            </a:r>
          </a:p>
          <a:p>
            <a:r>
              <a:rPr lang="en-US" sz="2800">
                <a:solidFill>
                  <a:srgbClr val="450045"/>
                </a:solidFill>
              </a:rPr>
              <a:t>   32.00 g</a:t>
            </a:r>
          </a:p>
          <a:p>
            <a:r>
              <a:rPr lang="en-US" sz="2800">
                <a:solidFill>
                  <a:srgbClr val="450045"/>
                </a:solidFill>
              </a:rPr>
              <a:t>Copper</a:t>
            </a:r>
          </a:p>
          <a:p>
            <a:r>
              <a:rPr lang="en-US" sz="2800">
                <a:solidFill>
                  <a:srgbClr val="450045"/>
                </a:solidFill>
              </a:rPr>
              <a:t>   63.55 g</a:t>
            </a:r>
          </a:p>
          <a:p>
            <a:r>
              <a:rPr lang="en-US" sz="2800">
                <a:solidFill>
                  <a:srgbClr val="450045"/>
                </a:solidFill>
              </a:rPr>
              <a:t>Water</a:t>
            </a:r>
          </a:p>
          <a:p>
            <a:r>
              <a:rPr lang="en-US" sz="2800">
                <a:solidFill>
                  <a:srgbClr val="450045"/>
                </a:solidFill>
              </a:rPr>
              <a:t>  18.02 g</a:t>
            </a: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762000" y="3810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400" dirty="0">
                <a:solidFill>
                  <a:srgbClr val="450045"/>
                </a:solidFill>
              </a:rPr>
              <a:t>Relative Masses of 1 Mole</a:t>
            </a:r>
            <a:endParaRPr lang="en-US" sz="3600" b="1" dirty="0">
              <a:solidFill>
                <a:srgbClr val="450045"/>
              </a:solidFill>
            </a:endParaRP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>
            <a:off x="2514600" y="2209800"/>
            <a:ext cx="1981200" cy="3505200"/>
          </a:xfrm>
          <a:prstGeom prst="line">
            <a:avLst/>
          </a:prstGeom>
          <a:noFill/>
          <a:ln w="12700">
            <a:solidFill>
              <a:srgbClr val="8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895600" y="2667000"/>
            <a:ext cx="4262438" cy="1878013"/>
            <a:chOff x="2895600" y="2667000"/>
            <a:chExt cx="4262130" cy="1877437"/>
          </a:xfrm>
        </p:grpSpPr>
        <p:sp>
          <p:nvSpPr>
            <p:cNvPr id="29705" name="Text Box 6"/>
            <p:cNvSpPr txBox="1">
              <a:spLocks noChangeArrowheads="1"/>
            </p:cNvSpPr>
            <p:nvPr/>
          </p:nvSpPr>
          <p:spPr bwMode="auto">
            <a:xfrm>
              <a:off x="4343400" y="2667000"/>
              <a:ext cx="2814330" cy="1877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 b="1">
                  <a:solidFill>
                    <a:srgbClr val="C0504D"/>
                  </a:solidFill>
                  <a:latin typeface="Helvetica" charset="0"/>
                </a:rPr>
                <a:t>1 mole of an </a:t>
              </a:r>
              <a:r>
                <a:rPr lang="ja-JP" altLang="en-US" sz="1800" b="1">
                  <a:solidFill>
                    <a:srgbClr val="C0504D"/>
                  </a:solidFill>
                  <a:latin typeface="Helvetica" charset="0"/>
                </a:rPr>
                <a:t>“</a:t>
              </a:r>
              <a:r>
                <a:rPr lang="en-US" altLang="ja-JP" sz="1800" b="1">
                  <a:solidFill>
                    <a:srgbClr val="C0504D"/>
                  </a:solidFill>
                  <a:latin typeface="Helvetica" charset="0"/>
                </a:rPr>
                <a:t>ideal</a:t>
              </a:r>
              <a:r>
                <a:rPr lang="ja-JP" altLang="en-US" sz="1800" b="1">
                  <a:solidFill>
                    <a:srgbClr val="C0504D"/>
                  </a:solidFill>
                  <a:latin typeface="Helvetica" charset="0"/>
                </a:rPr>
                <a:t>”</a:t>
              </a:r>
              <a:r>
                <a:rPr lang="en-US" altLang="ja-JP" sz="1800" b="1">
                  <a:solidFill>
                    <a:srgbClr val="C0504D"/>
                  </a:solidFill>
                  <a:latin typeface="Helvetica" charset="0"/>
                </a:rPr>
                <a:t> gas</a:t>
              </a:r>
            </a:p>
            <a:p>
              <a:pPr algn="ctr" eaLnBrk="1" hangingPunct="1"/>
              <a:r>
                <a:rPr lang="en-US" sz="1800" b="1">
                  <a:solidFill>
                    <a:srgbClr val="C0504D"/>
                  </a:solidFill>
                  <a:latin typeface="Helvetica" charset="0"/>
                </a:rPr>
                <a:t>equals</a:t>
              </a:r>
            </a:p>
            <a:p>
              <a:pPr algn="ctr" eaLnBrk="1" hangingPunct="1"/>
              <a:r>
                <a:rPr lang="en-US" sz="2000" b="1">
                  <a:solidFill>
                    <a:srgbClr val="C0504D"/>
                  </a:solidFill>
                  <a:latin typeface="Helvetica" charset="0"/>
                </a:rPr>
                <a:t>22.4 Liters.</a:t>
              </a:r>
            </a:p>
            <a:p>
              <a:pPr algn="ctr" eaLnBrk="1" hangingPunct="1"/>
              <a:r>
                <a:rPr lang="en-US" sz="2000" b="1">
                  <a:solidFill>
                    <a:srgbClr val="C0504D"/>
                  </a:solidFill>
                  <a:latin typeface="Helvetica" charset="0"/>
                </a:rPr>
                <a:t>(A balloon diameter</a:t>
              </a:r>
            </a:p>
            <a:p>
              <a:pPr algn="ctr" eaLnBrk="1" hangingPunct="1"/>
              <a:r>
                <a:rPr lang="en-US" sz="2000" b="1">
                  <a:solidFill>
                    <a:srgbClr val="C0504D"/>
                  </a:solidFill>
                  <a:latin typeface="Helvetica" charset="0"/>
                </a:rPr>
                <a:t>of 35 cm.)</a:t>
              </a:r>
            </a:p>
            <a:p>
              <a:pPr algn="ctr" eaLnBrk="1" hangingPunct="1"/>
              <a:endParaRPr lang="en-US" sz="2000" b="1">
                <a:solidFill>
                  <a:schemeClr val="bg2"/>
                </a:solidFill>
                <a:latin typeface="Helvetica" charset="0"/>
              </a:endParaRPr>
            </a:p>
          </p:txBody>
        </p:sp>
        <p:sp>
          <p:nvSpPr>
            <p:cNvPr id="29706" name="Line 8"/>
            <p:cNvSpPr>
              <a:spLocks noChangeShapeType="1"/>
            </p:cNvSpPr>
            <p:nvPr/>
          </p:nvSpPr>
          <p:spPr bwMode="auto">
            <a:xfrm>
              <a:off x="2895600" y="3276600"/>
              <a:ext cx="1905000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2819400" y="4114800"/>
            <a:ext cx="3352800" cy="1752600"/>
          </a:xfrm>
          <a:prstGeom prst="line">
            <a:avLst/>
          </a:prstGeom>
          <a:noFill/>
          <a:ln w="12700">
            <a:solidFill>
              <a:srgbClr val="8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>
            <a:off x="2667000" y="4953000"/>
            <a:ext cx="4648200" cy="533400"/>
          </a:xfrm>
          <a:prstGeom prst="line">
            <a:avLst/>
          </a:prstGeom>
          <a:noFill/>
          <a:ln w="12700">
            <a:solidFill>
              <a:srgbClr val="8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533400" y="5791200"/>
            <a:ext cx="2957513" cy="714375"/>
          </a:xfrm>
          <a:prstGeom prst="rect">
            <a:avLst/>
          </a:prstGeom>
          <a:noFill/>
          <a:ln w="127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>
                <a:latin typeface="Helvetica" charset="0"/>
              </a:rPr>
              <a:t>What  is the volume of </a:t>
            </a:r>
          </a:p>
          <a:p>
            <a:pPr eaLnBrk="1" hangingPunct="1"/>
            <a:r>
              <a:rPr lang="en-US" sz="2000" b="1">
                <a:latin typeface="Helvetica" charset="0"/>
              </a:rPr>
              <a:t>1 mole of water?</a:t>
            </a:r>
            <a:endParaRPr lang="en-US" sz="2000"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 animBg="1"/>
      <p:bldP spid="35849" grpId="0" animBg="1"/>
      <p:bldP spid="35850" grpId="0" animBg="1"/>
      <p:bldP spid="35851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7772400" cy="4724400"/>
          </a:xfrm>
        </p:spPr>
        <p:txBody>
          <a:bodyPr/>
          <a:lstStyle/>
          <a:p>
            <a:pPr algn="ctr"/>
            <a:r>
              <a:rPr lang="en-US" sz="3600" b="1" baseline="30000" dirty="0" smtClean="0">
                <a:latin typeface="Calibri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H weighs 1.6735 x 10</a:t>
            </a:r>
            <a:r>
              <a:rPr lang="en-US" sz="3600" b="1" baseline="30000" dirty="0" smtClean="0">
                <a:latin typeface="Calibri" charset="0"/>
                <a:ea typeface="ＭＳ Ｐゴシック" charset="0"/>
                <a:cs typeface="ＭＳ Ｐゴシック" charset="0"/>
              </a:rPr>
              <a:t>-24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 g and </a:t>
            </a:r>
            <a:r>
              <a:rPr lang="en-US" sz="3600" b="1" baseline="30000" dirty="0" smtClean="0">
                <a:latin typeface="Calibri" charset="0"/>
                <a:ea typeface="ＭＳ Ｐゴシック" charset="0"/>
                <a:cs typeface="ＭＳ Ｐゴシック" charset="0"/>
              </a:rPr>
              <a:t>16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O 2.6560 x 10</a:t>
            </a:r>
            <a:r>
              <a:rPr lang="en-US" sz="3600" b="1" baseline="30000" dirty="0" smtClean="0">
                <a:latin typeface="Calibri" charset="0"/>
                <a:ea typeface="ＭＳ Ｐゴシック" charset="0"/>
                <a:cs typeface="ＭＳ Ｐゴシック" charset="0"/>
              </a:rPr>
              <a:t>-23</a:t>
            </a:r>
            <a:r>
              <a:rPr lang="en-US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 g.</a:t>
            </a:r>
          </a:p>
          <a:p>
            <a:pPr lvl="1" algn="ctr"/>
            <a:r>
              <a:rPr lang="en-US" sz="3200" b="1" dirty="0" smtClean="0">
                <a:latin typeface="Calibri" charset="0"/>
                <a:ea typeface="ＭＳ Ｐゴシック" charset="0"/>
              </a:rPr>
              <a:t>DEFINITION</a:t>
            </a:r>
            <a:r>
              <a:rPr lang="en-US" sz="3200" b="1" dirty="0">
                <a:latin typeface="Calibri" charset="0"/>
                <a:ea typeface="ＭＳ Ｐゴシック" charset="0"/>
              </a:rPr>
              <a:t>: mass of </a:t>
            </a:r>
            <a:r>
              <a:rPr lang="en-US" sz="3200" b="1" baseline="30000" dirty="0">
                <a:latin typeface="Calibri" charset="0"/>
                <a:ea typeface="ＭＳ Ｐゴシック" charset="0"/>
              </a:rPr>
              <a:t>12</a:t>
            </a:r>
            <a:r>
              <a:rPr lang="en-US" sz="3200" b="1" dirty="0">
                <a:latin typeface="Calibri" charset="0"/>
                <a:ea typeface="ＭＳ Ｐゴシック" charset="0"/>
              </a:rPr>
              <a:t>C = exactly 12 </a:t>
            </a:r>
            <a:r>
              <a:rPr lang="en-US" sz="3200" b="1" dirty="0" err="1">
                <a:latin typeface="Calibri" charset="0"/>
                <a:ea typeface="ＭＳ Ｐゴシック" charset="0"/>
              </a:rPr>
              <a:t>amu</a:t>
            </a:r>
            <a:r>
              <a:rPr lang="en-US" sz="3200" b="1" dirty="0">
                <a:latin typeface="Calibri" charset="0"/>
                <a:ea typeface="ＭＳ Ｐゴシック" charset="0"/>
              </a:rPr>
              <a:t>.</a:t>
            </a:r>
          </a:p>
          <a:p>
            <a:pPr lvl="1" algn="ctr"/>
            <a:r>
              <a:rPr lang="en-US" sz="3200" b="1" dirty="0">
                <a:latin typeface="Calibri" charset="0"/>
                <a:ea typeface="ＭＳ Ｐゴシック" charset="0"/>
              </a:rPr>
              <a:t>Using atomic mass units: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1 </a:t>
            </a:r>
            <a:r>
              <a:rPr lang="en-US" sz="3600" b="1" dirty="0" err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amu</a:t>
            </a:r>
            <a:r>
              <a:rPr lang="en-US" sz="3600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= 1.66054 x 10</a:t>
            </a:r>
            <a:r>
              <a:rPr lang="en-US" sz="3600" b="1" baseline="30000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-24</a:t>
            </a:r>
            <a:r>
              <a:rPr lang="en-US" sz="3600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g</a:t>
            </a:r>
          </a:p>
          <a:p>
            <a:pPr algn="ctr"/>
            <a:r>
              <a:rPr lang="en-US" sz="3600" b="1" dirty="0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1 g = 6.02214 x 10</a:t>
            </a:r>
            <a:r>
              <a:rPr lang="en-US" sz="3600" b="1" baseline="30000" dirty="0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23</a:t>
            </a:r>
            <a:r>
              <a:rPr lang="en-US" sz="3600" b="1" dirty="0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amu</a:t>
            </a:r>
            <a:endParaRPr lang="en-US" sz="3600" b="1" dirty="0">
              <a:solidFill>
                <a:srgbClr val="0000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1524000"/>
            <a:ext cx="79248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756024" y="1524000"/>
            <a:ext cx="8077200" cy="112395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Atomic and Molecular Weights</a:t>
            </a:r>
            <a:r>
              <a:rPr lang="en-US" dirty="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dirty="0">
                <a:solidFill>
                  <a:srgbClr val="FE9B03"/>
                </a:solidFill>
                <a:latin typeface="Calibri" charset="0"/>
                <a:ea typeface="ＭＳ Ｐゴシック" charset="0"/>
                <a:cs typeface="ＭＳ Ｐゴシック" charset="0"/>
              </a:rPr>
              <a:t>Mass Measurements</a:t>
            </a:r>
            <a:endParaRPr lang="en-US" sz="6600" b="1" dirty="0">
              <a:solidFill>
                <a:srgbClr val="8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050"/>
            <a:ext cx="8077200" cy="112395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Atomic and Molecular Weights</a:t>
            </a:r>
            <a:r>
              <a:rPr lang="en-US" dirty="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solidFill>
                  <a:schemeClr val="bg2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dirty="0">
                <a:solidFill>
                  <a:srgbClr val="FE9B03"/>
                </a:solidFill>
                <a:latin typeface="Calibri" charset="0"/>
                <a:ea typeface="ＭＳ Ｐゴシック" charset="0"/>
                <a:cs typeface="ＭＳ Ｐゴシック" charset="0"/>
              </a:rPr>
              <a:t>Mass Measurements</a:t>
            </a:r>
            <a:endParaRPr lang="en-US" sz="6600" b="1" dirty="0">
              <a:solidFill>
                <a:srgbClr val="8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772400" cy="4724400"/>
          </a:xfrm>
        </p:spPr>
        <p:txBody>
          <a:bodyPr/>
          <a:lstStyle/>
          <a:p>
            <a:pPr lvl="1" algn="ctr"/>
            <a:r>
              <a:rPr lang="en-US" sz="3200" b="1" dirty="0" smtClean="0">
                <a:latin typeface="Calibri" charset="0"/>
                <a:ea typeface="ＭＳ Ｐゴシック" charset="0"/>
              </a:rPr>
              <a:t>DEFINITION</a:t>
            </a:r>
            <a:r>
              <a:rPr lang="en-US" sz="3200" b="1" dirty="0">
                <a:latin typeface="Calibri" charset="0"/>
                <a:ea typeface="ＭＳ Ｐゴシック" charset="0"/>
              </a:rPr>
              <a:t>: mass of </a:t>
            </a:r>
            <a:r>
              <a:rPr lang="en-US" sz="3200" b="1" baseline="30000" dirty="0">
                <a:latin typeface="Calibri" charset="0"/>
                <a:ea typeface="ＭＳ Ｐゴシック" charset="0"/>
              </a:rPr>
              <a:t>12</a:t>
            </a:r>
            <a:r>
              <a:rPr lang="en-US" sz="3200" b="1" dirty="0">
                <a:latin typeface="Calibri" charset="0"/>
                <a:ea typeface="ＭＳ Ｐゴシック" charset="0"/>
              </a:rPr>
              <a:t>C = exactly 12 </a:t>
            </a:r>
            <a:r>
              <a:rPr lang="en-US" sz="3200" b="1" dirty="0" err="1">
                <a:latin typeface="Calibri" charset="0"/>
                <a:ea typeface="ＭＳ Ｐゴシック" charset="0"/>
              </a:rPr>
              <a:t>amu</a:t>
            </a:r>
            <a:r>
              <a:rPr lang="en-US" sz="3200" b="1" dirty="0" smtClean="0">
                <a:latin typeface="Calibri" charset="0"/>
                <a:ea typeface="ＭＳ Ｐゴシック" charset="0"/>
              </a:rPr>
              <a:t>.</a:t>
            </a:r>
            <a:endParaRPr lang="en-US" sz="3200" b="1" dirty="0">
              <a:latin typeface="Calibri" charset="0"/>
              <a:ea typeface="ＭＳ Ｐゴシック" charset="0"/>
            </a:endParaRPr>
          </a:p>
        </p:txBody>
      </p:sp>
      <p:pic>
        <p:nvPicPr>
          <p:cNvPr id="6" name="Picture 5" descr="Screen Shot 2018-10-08 at 8.12.5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133600"/>
            <a:ext cx="5029200" cy="2368702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914400" y="4038600"/>
            <a:ext cx="7696200" cy="2717800"/>
            <a:chOff x="914400" y="4038600"/>
            <a:chExt cx="7696200" cy="2717800"/>
          </a:xfrm>
        </p:grpSpPr>
        <p:sp>
          <p:nvSpPr>
            <p:cNvPr id="2" name="Rectangle 1">
              <a:hlinkClick r:id="rId3"/>
            </p:cNvPr>
            <p:cNvSpPr/>
            <p:nvPr/>
          </p:nvSpPr>
          <p:spPr>
            <a:xfrm>
              <a:off x="2555952" y="6167735"/>
              <a:ext cx="43140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smtClean="0"/>
                <a:t>http://</a:t>
              </a:r>
              <a:r>
                <a:rPr lang="pl-PL" dirty="0" err="1" smtClean="0"/>
                <a:t>www.ipcc.ch</a:t>
              </a:r>
              <a:r>
                <a:rPr lang="pl-PL" dirty="0" smtClean="0"/>
                <a:t>/report/sr15/</a:t>
              </a:r>
              <a:endParaRPr lang="en-US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914400" y="4495800"/>
              <a:ext cx="7696200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 smtClean="0"/>
                <a:t>Recent United Nations report to world leaders, continues to describe economic worsening due to food shortages, increased wildfires, hurricanes, typhoons, accelerated extinctions, and a mass die-off of coral reefs as soon as 2040 due to an increase in temperature by as much as 2.7 degrees Fahrenheit (1.5 degrees Celsius)</a:t>
              </a:r>
              <a:endParaRPr lang="en-US" sz="2000" dirty="0"/>
            </a:p>
          </p:txBody>
        </p:sp>
        <p:pic>
          <p:nvPicPr>
            <p:cNvPr id="9" name="Picture 8" descr="Screen Shot 2018-10-08 at 8.07.39 AM.png"/>
            <p:cNvPicPr>
              <a:picLocks noChangeAspect="1"/>
            </p:cNvPicPr>
            <p:nvPr/>
          </p:nvPicPr>
          <p:blipFill>
            <a:blip r:embed="rId4">
              <a:alphaModFix am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1400" y="4038600"/>
              <a:ext cx="1968500" cy="2717800"/>
            </a:xfrm>
            <a:prstGeom prst="rect">
              <a:avLst/>
            </a:prstGeom>
          </p:spPr>
        </p:pic>
      </p:grpSp>
      <p:pic>
        <p:nvPicPr>
          <p:cNvPr id="7" name="Picture 6" descr="Screen Shot 2018-10-08 at 8.14.58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286000"/>
            <a:ext cx="2316741" cy="1892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14800" y="34290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$$ </a:t>
            </a:r>
            <a:r>
              <a:rPr lang="en-US" b="1" baseline="30000" dirty="0" smtClean="0">
                <a:solidFill>
                  <a:srgbClr val="FF0000"/>
                </a:solidFill>
              </a:rPr>
              <a:t>12</a:t>
            </a:r>
            <a:r>
              <a:rPr lang="en-US" b="1" dirty="0" smtClean="0">
                <a:solidFill>
                  <a:srgbClr val="FF0000"/>
                </a:solidFill>
              </a:rPr>
              <a:t>C:CARBON $$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95800" y="2052935"/>
            <a:ext cx="13825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. 10/8/18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57200" y="1219200"/>
            <a:ext cx="8305800" cy="4114800"/>
            <a:chOff x="457200" y="1219200"/>
            <a:chExt cx="8305800" cy="4114800"/>
          </a:xfrm>
        </p:grpSpPr>
        <p:sp>
          <p:nvSpPr>
            <p:cNvPr id="12" name="Rectangle 11">
              <a:hlinkClick r:id="rId6"/>
            </p:cNvPr>
            <p:cNvSpPr/>
            <p:nvPr/>
          </p:nvSpPr>
          <p:spPr>
            <a:xfrm>
              <a:off x="457200" y="1219200"/>
              <a:ext cx="83058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800" dirty="0" err="1"/>
                <a:t>https</a:t>
              </a:r>
              <a:r>
                <a:rPr lang="pl-PL" sz="1800" dirty="0"/>
                <a:t>://</a:t>
              </a:r>
              <a:r>
                <a:rPr lang="pl-PL" sz="1800" dirty="0" err="1"/>
                <a:t>www.youtube.com</a:t>
              </a:r>
              <a:r>
                <a:rPr lang="pl-PL" sz="1800" dirty="0"/>
                <a:t>/</a:t>
              </a:r>
              <a:r>
                <a:rPr lang="pl-PL" sz="1800" dirty="0" err="1"/>
                <a:t>watch?v</a:t>
              </a:r>
              <a:r>
                <a:rPr lang="pl-PL" sz="1800" dirty="0"/>
                <a:t>=ypbb9Zi5Tao&amp;list=PLE7B4FAD08F1EBCE2</a:t>
              </a:r>
              <a:endParaRPr lang="en-US" sz="1800" dirty="0"/>
            </a:p>
          </p:txBody>
        </p:sp>
        <p:pic>
          <p:nvPicPr>
            <p:cNvPr id="4" name="Picture 3" descr="Screen Shot 2019-03-11 at 10.00.50 A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600" y="1651000"/>
              <a:ext cx="4356100" cy="3683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6712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10-09 at 1.33.3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066800"/>
            <a:ext cx="8044155" cy="2844800"/>
          </a:xfrm>
          <a:prstGeom prst="rect">
            <a:avLst/>
          </a:prstGeom>
        </p:spPr>
      </p:pic>
      <p:pic>
        <p:nvPicPr>
          <p:cNvPr id="5" name="Picture 4" descr="Screen Shot 2018-10-08 at 8.07.39 AM.png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3124200"/>
            <a:ext cx="1968500" cy="27178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Rectangle 6">
            <a:hlinkClick r:id="rId4"/>
          </p:cNvPr>
          <p:cNvSpPr/>
          <p:nvPr/>
        </p:nvSpPr>
        <p:spPr>
          <a:xfrm>
            <a:off x="718845" y="5943600"/>
            <a:ext cx="8044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https://</a:t>
            </a:r>
            <a:r>
              <a:rPr lang="en-US" sz="1800" dirty="0" err="1" smtClean="0"/>
              <a:t>www.pbs.org</a:t>
            </a:r>
            <a:r>
              <a:rPr lang="en-US" sz="1800" dirty="0" smtClean="0"/>
              <a:t>/</a:t>
            </a:r>
            <a:r>
              <a:rPr lang="en-US" sz="1800" dirty="0" err="1" smtClean="0"/>
              <a:t>newshour</a:t>
            </a:r>
            <a:r>
              <a:rPr lang="en-US" sz="1800" dirty="0" smtClean="0"/>
              <a:t>/show/world-needs-to-make-near-revolutionary-change-to-avoid-imminent-climate-disaster-is-there-hope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19105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10-09 at 1.33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066800"/>
            <a:ext cx="8044155" cy="2844800"/>
          </a:xfrm>
          <a:prstGeom prst="rect">
            <a:avLst/>
          </a:prstGeom>
        </p:spPr>
      </p:pic>
      <p:pic>
        <p:nvPicPr>
          <p:cNvPr id="5" name="Picture 4" descr="Screen Shot 2018-10-08 at 8.07.39 AM.png"/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0" y="3124200"/>
            <a:ext cx="1968500" cy="27178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Rectangle 6">
            <a:hlinkClick r:id="rId5"/>
          </p:cNvPr>
          <p:cNvSpPr/>
          <p:nvPr/>
        </p:nvSpPr>
        <p:spPr>
          <a:xfrm>
            <a:off x="718845" y="5943600"/>
            <a:ext cx="8044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https://</a:t>
            </a:r>
            <a:r>
              <a:rPr lang="en-US" sz="1800" dirty="0" err="1" smtClean="0"/>
              <a:t>www.pbs.org</a:t>
            </a:r>
            <a:r>
              <a:rPr lang="en-US" sz="1800" dirty="0" smtClean="0"/>
              <a:t>/</a:t>
            </a:r>
            <a:r>
              <a:rPr lang="en-US" sz="1800" dirty="0" err="1" smtClean="0"/>
              <a:t>newshour</a:t>
            </a:r>
            <a:r>
              <a:rPr lang="en-US" sz="1800" dirty="0" smtClean="0"/>
              <a:t>/show/world-needs-to-make-near-revolutionary-change-to-avoid-imminent-climate-disaster-is-there-hope</a:t>
            </a: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4495800"/>
            <a:ext cx="21005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Hurricane Michael</a:t>
            </a:r>
          </a:p>
          <a:p>
            <a:pPr algn="ctr"/>
            <a:r>
              <a:rPr lang="en-US" dirty="0" smtClean="0"/>
              <a:t>2018</a:t>
            </a:r>
            <a:endParaRPr lang="en-US" dirty="0"/>
          </a:p>
        </p:txBody>
      </p:sp>
      <p:pic>
        <p:nvPicPr>
          <p:cNvPr id="2" name="Picture 1" descr="Screen Shot 2019-10-03 at 11.26.12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361018"/>
            <a:ext cx="3399154" cy="2603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91045" y="4495800"/>
            <a:ext cx="21005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Hurricane </a:t>
            </a:r>
            <a:r>
              <a:rPr lang="en-US" sz="1600" i="1" dirty="0" smtClean="0"/>
              <a:t>Maria</a:t>
            </a:r>
            <a:endParaRPr lang="en-US" sz="1600" i="1" dirty="0" smtClean="0"/>
          </a:p>
          <a:p>
            <a:pPr algn="ctr"/>
            <a:r>
              <a:rPr lang="en-US" dirty="0" smtClean="0"/>
              <a:t>2017</a:t>
            </a:r>
            <a:endParaRPr lang="en-US" dirty="0"/>
          </a:p>
        </p:txBody>
      </p:sp>
      <p:pic>
        <p:nvPicPr>
          <p:cNvPr id="11" name="Picture 10" descr="Screen Shot 2018-10-10 at 8.32.13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67" y="3645321"/>
            <a:ext cx="3378200" cy="19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777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rId3"/>
          </p:cNvPr>
          <p:cNvSpPr/>
          <p:nvPr/>
        </p:nvSpPr>
        <p:spPr>
          <a:xfrm>
            <a:off x="718845" y="5943600"/>
            <a:ext cx="8044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https://</a:t>
            </a:r>
            <a:r>
              <a:rPr lang="en-US" sz="1800" dirty="0" err="1" smtClean="0"/>
              <a:t>www.pbs.org</a:t>
            </a:r>
            <a:r>
              <a:rPr lang="en-US" sz="1800" dirty="0" smtClean="0"/>
              <a:t>/</a:t>
            </a:r>
            <a:r>
              <a:rPr lang="en-US" sz="1800" dirty="0" err="1" smtClean="0"/>
              <a:t>newshour</a:t>
            </a:r>
            <a:r>
              <a:rPr lang="en-US" sz="1800" dirty="0" smtClean="0"/>
              <a:t>/show/world-needs-to-make-near-revolutionary-change-to-avoid-imminent-climate-disaster-is-there-hope</a:t>
            </a: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1243280" y="4495800"/>
            <a:ext cx="21005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Hurricane Michael</a:t>
            </a:r>
          </a:p>
          <a:p>
            <a:pPr algn="ctr"/>
            <a:r>
              <a:rPr lang="en-US" dirty="0" smtClean="0"/>
              <a:t>10/10/2018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09600" y="76200"/>
            <a:ext cx="8229600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FEMA has provided at least $81 billion to state, territorial and local governments in response to declared disasters since 1992: to rebuild in place, often in defiance of the effects of climate change.</a:t>
            </a:r>
            <a:endParaRPr lang="en-US" sz="2000" dirty="0"/>
          </a:p>
        </p:txBody>
      </p:sp>
      <p:pic>
        <p:nvPicPr>
          <p:cNvPr id="3" name="Picture 2" descr="Screen Shot 2019-03-06 at 3.09.1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68400"/>
            <a:ext cx="4648200" cy="4508500"/>
          </a:xfrm>
          <a:prstGeom prst="rect">
            <a:avLst/>
          </a:prstGeom>
        </p:spPr>
      </p:pic>
      <p:pic>
        <p:nvPicPr>
          <p:cNvPr id="6" name="Picture 5" descr="Screen Shot 2019-03-06 at 3.11.1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909547"/>
            <a:ext cx="3657600" cy="26624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1168400"/>
            <a:ext cx="25577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Camp Fire CA</a:t>
            </a:r>
          </a:p>
          <a:p>
            <a:pPr algn="ctr"/>
            <a:r>
              <a:rPr lang="en-US" dirty="0" smtClean="0"/>
              <a:t>November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723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755" y="276255"/>
            <a:ext cx="822960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25 Years of Global Sea Level Data</a:t>
            </a:r>
          </a:p>
        </p:txBody>
      </p:sp>
      <p:pic>
        <p:nvPicPr>
          <p:cNvPr id="11" name="Picture 10" descr="Screen Shot 2019-03-06 at 4.35.5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914400"/>
            <a:ext cx="5016617" cy="5257800"/>
          </a:xfrm>
          <a:prstGeom prst="rect">
            <a:avLst/>
          </a:prstGeom>
        </p:spPr>
      </p:pic>
      <p:sp>
        <p:nvSpPr>
          <p:cNvPr id="12" name="Rectangle 11">
            <a:hlinkClick r:id="rId4"/>
          </p:cNvPr>
          <p:cNvSpPr/>
          <p:nvPr/>
        </p:nvSpPr>
        <p:spPr>
          <a:xfrm>
            <a:off x="457200" y="5955268"/>
            <a:ext cx="80441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800" dirty="0"/>
              <a:t>https://www.jpl.nasa.gov/images/topex/20170810/topex-jason20170810-16.gif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96326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rId2"/>
          </p:cNvPr>
          <p:cNvSpPr/>
          <p:nvPr/>
        </p:nvSpPr>
        <p:spPr>
          <a:xfrm>
            <a:off x="718845" y="6107668"/>
            <a:ext cx="80441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800" dirty="0" err="1"/>
              <a:t>https</a:t>
            </a:r>
            <a:r>
              <a:rPr lang="pl-PL" sz="1800" dirty="0"/>
              <a:t>://</a:t>
            </a:r>
            <a:r>
              <a:rPr lang="pl-PL" sz="1800" dirty="0" err="1"/>
              <a:t>www.youtube.com</a:t>
            </a:r>
            <a:r>
              <a:rPr lang="pl-PL" sz="1800" dirty="0"/>
              <a:t>/</a:t>
            </a:r>
            <a:r>
              <a:rPr lang="pl-PL" sz="1800" dirty="0" err="1"/>
              <a:t>watch?v</a:t>
            </a:r>
            <a:r>
              <a:rPr lang="pl-PL" sz="1800" dirty="0"/>
              <a:t>=</a:t>
            </a:r>
            <a:r>
              <a:rPr lang="pl-PL" sz="1800" dirty="0" err="1"/>
              <a:t>CLxpgRqxtEA</a:t>
            </a:r>
            <a:endParaRPr lang="en-US" sz="1800" dirty="0"/>
          </a:p>
        </p:txBody>
      </p:sp>
      <p:pic>
        <p:nvPicPr>
          <p:cNvPr id="3" name="Picture 2" descr="Screen Shot 2019-10-03 at 5.16.2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500" y="1308100"/>
            <a:ext cx="4445000" cy="4229100"/>
          </a:xfrm>
          <a:prstGeom prst="rect">
            <a:avLst/>
          </a:prstGeom>
        </p:spPr>
      </p:pic>
      <p:sp>
        <p:nvSpPr>
          <p:cNvPr id="6" name="Rectangle 5">
            <a:hlinkClick r:id="rId4"/>
          </p:cNvPr>
          <p:cNvSpPr/>
          <p:nvPr/>
        </p:nvSpPr>
        <p:spPr>
          <a:xfrm>
            <a:off x="1447800" y="1524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800" dirty="0" err="1"/>
              <a:t>https</a:t>
            </a:r>
            <a:r>
              <a:rPr lang="pl-PL" sz="1800" dirty="0"/>
              <a:t>://</a:t>
            </a:r>
            <a:r>
              <a:rPr lang="pl-PL" sz="1800" dirty="0" err="1"/>
              <a:t>www.youtube.com</a:t>
            </a:r>
            <a:r>
              <a:rPr lang="pl-PL" sz="1800" dirty="0"/>
              <a:t>/</a:t>
            </a:r>
            <a:r>
              <a:rPr lang="pl-PL" sz="1800" dirty="0" err="1"/>
              <a:t>watch?v</a:t>
            </a:r>
            <a:r>
              <a:rPr lang="pl-PL" sz="1800" dirty="0"/>
              <a:t>=</a:t>
            </a:r>
            <a:r>
              <a:rPr lang="pl-PL" sz="1800" dirty="0" err="1"/>
              <a:t>KAJsdgTPJpU</a:t>
            </a:r>
            <a:endParaRPr lang="en-US" sz="1800" dirty="0"/>
          </a:p>
        </p:txBody>
      </p:sp>
      <p:pic>
        <p:nvPicPr>
          <p:cNvPr id="8" name="Picture 7" descr="Screen Shot 2019-10-03 at 5.12.49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723900"/>
            <a:ext cx="7734300" cy="53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401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Atomic and Molecular Weights</a:t>
            </a:r>
            <a:endParaRPr lang="en-US" sz="6600" b="1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8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Formula Weight </a:t>
            </a:r>
            <a:r>
              <a:rPr lang="en-US" b="1" dirty="0">
                <a:solidFill>
                  <a:schemeClr val="accent2"/>
                </a:solidFill>
                <a:latin typeface="Calibri" charset="0"/>
                <a:ea typeface="ＭＳ Ｐゴシック" charset="0"/>
                <a:cs typeface="ＭＳ Ｐゴシック" charset="0"/>
              </a:rPr>
              <a:t>a.k.a.</a:t>
            </a:r>
            <a:r>
              <a:rPr lang="en-US" b="1" dirty="0">
                <a:solidFill>
                  <a:srgbClr val="8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Molecular Weight</a:t>
            </a:r>
            <a:endParaRPr lang="en-US" b="1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Formula weights (FW): sum of Atomic Weights (AW) for atoms in formula.</a:t>
            </a:r>
          </a:p>
          <a:p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FW (H</a:t>
            </a:r>
            <a:r>
              <a:rPr lang="en-US" b="1" baseline="-25000" dirty="0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SO</a:t>
            </a:r>
            <a:r>
              <a:rPr lang="en-US" b="1" baseline="-25000" dirty="0">
                <a:solidFill>
                  <a:srgbClr val="FC0128"/>
                </a:solidFill>
                <a:latin typeface="Calibri" charset="0"/>
                <a:ea typeface="ＭＳ Ｐゴシック" charset="0"/>
                <a:cs typeface="ＭＳ Ｐゴシック" charset="0"/>
              </a:rPr>
              <a:t>4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) = </a:t>
            </a:r>
            <a:r>
              <a:rPr lang="en-US" b="1" dirty="0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AW(H) + AW(S) + </a:t>
            </a:r>
            <a:r>
              <a:rPr lang="en-US" b="1" dirty="0">
                <a:solidFill>
                  <a:srgbClr val="FC0128"/>
                </a:solidFill>
                <a:latin typeface="Calibri" charset="0"/>
                <a:ea typeface="ＭＳ Ｐゴシック" charset="0"/>
                <a:cs typeface="ＭＳ Ｐゴシック" charset="0"/>
              </a:rPr>
              <a:t>4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AW(O)</a:t>
            </a:r>
          </a:p>
          <a:p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= </a:t>
            </a:r>
            <a:r>
              <a:rPr lang="en-US" b="1" dirty="0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(1.0 </a:t>
            </a:r>
            <a:r>
              <a:rPr lang="en-US" b="1" dirty="0" err="1">
                <a:latin typeface="Calibri" charset="0"/>
                <a:ea typeface="ＭＳ Ｐゴシック" charset="0"/>
                <a:cs typeface="ＭＳ Ｐゴシック" charset="0"/>
              </a:rPr>
              <a:t>amu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) + (32.0 </a:t>
            </a:r>
            <a:r>
              <a:rPr lang="en-US" b="1" dirty="0" err="1">
                <a:latin typeface="Calibri" charset="0"/>
                <a:ea typeface="ＭＳ Ｐゴシック" charset="0"/>
                <a:cs typeface="ＭＳ Ｐゴシック" charset="0"/>
              </a:rPr>
              <a:t>amu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) + </a:t>
            </a:r>
            <a:r>
              <a:rPr lang="en-US" b="1" dirty="0">
                <a:solidFill>
                  <a:srgbClr val="FC0128"/>
                </a:solidFill>
                <a:latin typeface="Calibri" charset="0"/>
                <a:ea typeface="ＭＳ Ｐゴシック" charset="0"/>
                <a:cs typeface="ＭＳ Ｐゴシック" charset="0"/>
              </a:rPr>
              <a:t>4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16.0 </a:t>
            </a:r>
            <a:r>
              <a:rPr lang="en-US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amu</a:t>
            </a: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)</a:t>
            </a:r>
            <a:endParaRPr lang="en-US" b="1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= 98.0  </a:t>
            </a:r>
            <a:r>
              <a:rPr lang="en-US" b="1" dirty="0" err="1">
                <a:latin typeface="Calibri" charset="0"/>
                <a:ea typeface="ＭＳ Ｐゴシック" charset="0"/>
                <a:cs typeface="ＭＳ Ｐゴシック" charset="0"/>
              </a:rPr>
              <a:t>amu</a:t>
            </a:r>
            <a:endParaRPr lang="en-US" b="1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Atomic and Molecular Weights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Molecular weight (MW) is the weight of the molecular formula in amu.</a:t>
            </a:r>
          </a:p>
          <a:p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MW of sugar (C</a:t>
            </a:r>
            <a:r>
              <a:rPr lang="en-US" b="1" baseline="-2500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6</a:t>
            </a:r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H</a:t>
            </a:r>
            <a:r>
              <a:rPr lang="en-US" b="1" baseline="-25000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12</a:t>
            </a:r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O</a:t>
            </a:r>
            <a:r>
              <a:rPr lang="en-US" b="1" baseline="-25000">
                <a:solidFill>
                  <a:srgbClr val="009A00"/>
                </a:solidFill>
                <a:latin typeface="Calibri" charset="0"/>
                <a:ea typeface="ＭＳ Ｐゴシック" charset="0"/>
                <a:cs typeface="ＭＳ Ｐゴシック" charset="0"/>
              </a:rPr>
              <a:t>6 </a:t>
            </a:r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) = ?</a:t>
            </a:r>
          </a:p>
          <a:p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MW =</a:t>
            </a:r>
            <a:r>
              <a:rPr lang="en-US" b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6</a:t>
            </a:r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(12.0 amu) + </a:t>
            </a:r>
            <a:r>
              <a:rPr lang="en-US" b="1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12</a:t>
            </a:r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(1.0 amu) + </a:t>
            </a:r>
            <a:r>
              <a:rPr lang="en-US" b="1">
                <a:solidFill>
                  <a:srgbClr val="009A00"/>
                </a:solidFill>
                <a:latin typeface="Calibri" charset="0"/>
                <a:ea typeface="ＭＳ Ｐゴシック" charset="0"/>
                <a:cs typeface="ＭＳ Ｐゴシック" charset="0"/>
              </a:rPr>
              <a:t>6</a:t>
            </a:r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(16.0 amu)</a:t>
            </a:r>
          </a:p>
          <a:p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= 180 amu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Molar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Mass </a:t>
            </a:r>
            <a:b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 dirty="0" smtClean="0"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3200" b="1" dirty="0" err="1" smtClean="0">
                <a:solidFill>
                  <a:srgbClr val="E46C0A"/>
                </a:solidFill>
                <a:latin typeface="Calibri" charset="0"/>
                <a:ea typeface="ＭＳ Ｐゴシック" charset="0"/>
                <a:cs typeface="ＭＳ Ｐゴシック" charset="0"/>
              </a:rPr>
              <a:t>amu</a:t>
            </a:r>
            <a:r>
              <a:rPr lang="en-US" sz="3200" b="1" dirty="0" smtClean="0">
                <a:solidFill>
                  <a:srgbClr val="E46C0A"/>
                </a:solidFill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sz="3200" b="1" dirty="0" err="1" smtClean="0">
                <a:solidFill>
                  <a:srgbClr val="E46C0A"/>
                </a:solidFill>
                <a:latin typeface="Calibri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3200" b="1" dirty="0" smtClean="0">
                <a:solidFill>
                  <a:srgbClr val="E46C0A"/>
                </a:solidFill>
                <a:latin typeface="Calibri" charset="0"/>
                <a:ea typeface="ＭＳ Ｐゴシック" charset="0"/>
                <a:cs typeface="ＭＳ Ｐゴシック" charset="0"/>
              </a:rPr>
              <a:t> = grams/</a:t>
            </a:r>
            <a:r>
              <a:rPr lang="en-US" sz="3200" b="1" dirty="0" err="1" smtClean="0">
                <a:solidFill>
                  <a:srgbClr val="E46C0A"/>
                </a:solidFill>
                <a:latin typeface="Calibri" charset="0"/>
                <a:ea typeface="ＭＳ Ｐゴシック" charset="0"/>
                <a:cs typeface="ＭＳ Ｐゴシック" charset="0"/>
              </a:rPr>
              <a:t>mol</a:t>
            </a:r>
            <a:r>
              <a:rPr lang="en-US" sz="3200" dirty="0" smtClean="0">
                <a:latin typeface="Calibri" charset="0"/>
                <a:ea typeface="ＭＳ Ｐゴシック" charset="0"/>
                <a:cs typeface="ＭＳ Ｐゴシック" charset="0"/>
              </a:rPr>
              <a:t>)</a:t>
            </a:r>
            <a:endParaRPr lang="en-US" sz="32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71600"/>
            <a:ext cx="7772400" cy="28956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A substance</a:t>
            </a:r>
            <a:r>
              <a:rPr lang="ja-JP" altLang="en-US">
                <a:latin typeface="Calibri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>
                <a:latin typeface="Calibri" charset="0"/>
                <a:ea typeface="ＭＳ Ｐゴシック" charset="0"/>
                <a:cs typeface="ＭＳ Ｐゴシック" charset="0"/>
              </a:rPr>
              <a:t>s </a:t>
            </a:r>
            <a:r>
              <a:rPr lang="en-US" altLang="ja-JP" b="1">
                <a:solidFill>
                  <a:srgbClr val="117522"/>
                </a:solidFill>
                <a:latin typeface="Calibri" charset="0"/>
                <a:ea typeface="ＭＳ Ｐゴシック" charset="0"/>
                <a:cs typeface="ＭＳ Ｐゴシック" charset="0"/>
              </a:rPr>
              <a:t>molar mass</a:t>
            </a:r>
            <a:r>
              <a:rPr lang="en-US" altLang="ja-JP" b="1">
                <a:solidFill>
                  <a:srgbClr val="51DC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altLang="ja-JP">
                <a:latin typeface="Calibri" charset="0"/>
                <a:ea typeface="ＭＳ Ｐゴシック" charset="0"/>
                <a:cs typeface="ＭＳ Ｐゴシック" charset="0"/>
              </a:rPr>
              <a:t>is the mass in grams of one mole of the element or compound. (Equals the formula weight: atomic or molecular weight in grams) </a:t>
            </a:r>
          </a:p>
          <a:p>
            <a:pPr>
              <a:spcBef>
                <a:spcPct val="70000"/>
              </a:spcBef>
              <a:buClr>
                <a:schemeClr val="tx2"/>
              </a:buClr>
              <a:buSzPct val="75000"/>
              <a:buFont typeface="Monotype Sorts" charset="0"/>
              <a:buNone/>
            </a:pPr>
            <a:r>
              <a:rPr lang="en-US">
                <a:solidFill>
                  <a:srgbClr val="51DC00"/>
                </a:solidFill>
                <a:latin typeface="Calibri" charset="0"/>
                <a:ea typeface="ＭＳ Ｐゴシック" charset="0"/>
                <a:cs typeface="ＭＳ Ｐゴシック" charset="0"/>
              </a:rPr>
              <a:t>			</a:t>
            </a:r>
            <a:r>
              <a:rPr lang="en-US">
                <a:solidFill>
                  <a:srgbClr val="117522"/>
                </a:solidFill>
                <a:latin typeface="Calibri" charset="0"/>
                <a:ea typeface="ＭＳ Ｐゴシック" charset="0"/>
                <a:cs typeface="ＭＳ Ｐゴシック" charset="0"/>
              </a:rPr>
              <a:t>Molar Mass CO</a:t>
            </a:r>
            <a:r>
              <a:rPr lang="en-US" baseline="-25000">
                <a:solidFill>
                  <a:srgbClr val="117522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>
                <a:solidFill>
                  <a:srgbClr val="117522"/>
                </a:solidFill>
                <a:latin typeface="Calibri" charset="0"/>
                <a:ea typeface="ＭＳ Ｐゴシック" charset="0"/>
                <a:cs typeface="ＭＳ Ｐゴシック" charset="0"/>
              </a:rPr>
              <a:t>  =  ?</a:t>
            </a:r>
            <a:endParaRPr lang="en-US" sz="4000">
              <a:solidFill>
                <a:srgbClr val="51DC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133600" y="4495800"/>
            <a:ext cx="8001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SzPct val="75000"/>
              <a:buFont typeface="Monotype Sorts" charset="0"/>
              <a:buNone/>
            </a:pPr>
            <a:r>
              <a:rPr lang="en-US" sz="2800">
                <a:solidFill>
                  <a:srgbClr val="450000"/>
                </a:solidFill>
              </a:rPr>
              <a:t>C = 12.01 grams per mole (g/mol)			</a:t>
            </a:r>
          </a:p>
          <a:p>
            <a:pPr eaLnBrk="1" hangingPunct="1">
              <a:buSzPct val="75000"/>
              <a:buFont typeface="Monotype Sorts" charset="0"/>
              <a:buNone/>
            </a:pPr>
            <a:r>
              <a:rPr lang="en-US" sz="2800">
                <a:solidFill>
                  <a:srgbClr val="450000"/>
                </a:solidFill>
              </a:rPr>
              <a:t>O = 16.00 grams per mole (g/mol)</a:t>
            </a:r>
            <a:endParaRPr lang="en-US" sz="1800">
              <a:solidFill>
                <a:srgbClr val="450000"/>
              </a:solidFill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974725" y="5638800"/>
            <a:ext cx="86264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3" eaLnBrk="1" hangingPunct="1">
              <a:spcBef>
                <a:spcPct val="70000"/>
              </a:spcBef>
              <a:buFont typeface="Monotype Sorts" charset="0"/>
              <a:buNone/>
            </a:pPr>
            <a:r>
              <a:rPr lang="en-US" sz="2800" dirty="0">
                <a:solidFill>
                  <a:srgbClr val="450000"/>
                </a:solidFill>
              </a:rPr>
              <a:t>CO </a:t>
            </a:r>
            <a:r>
              <a:rPr lang="en-US" sz="2800" baseline="-25000" dirty="0">
                <a:solidFill>
                  <a:srgbClr val="450000"/>
                </a:solidFill>
              </a:rPr>
              <a:t>2  </a:t>
            </a:r>
            <a:r>
              <a:rPr lang="en-US" sz="2800" dirty="0">
                <a:solidFill>
                  <a:srgbClr val="450000"/>
                </a:solidFill>
              </a:rPr>
              <a:t>= 44.01 grams per mole (g/</a:t>
            </a:r>
            <a:r>
              <a:rPr lang="en-US" sz="2800" dirty="0" err="1">
                <a:solidFill>
                  <a:srgbClr val="450000"/>
                </a:solidFill>
              </a:rPr>
              <a:t>mol</a:t>
            </a:r>
            <a:r>
              <a:rPr lang="en-US" sz="2800" dirty="0">
                <a:solidFill>
                  <a:srgbClr val="450000"/>
                </a:solidFill>
              </a:rPr>
              <a:t>)	</a:t>
            </a:r>
            <a:br>
              <a:rPr lang="en-US" sz="2800" dirty="0">
                <a:solidFill>
                  <a:srgbClr val="450000"/>
                </a:solidFill>
              </a:rPr>
            </a:br>
            <a:r>
              <a:rPr lang="en-US" sz="2800" dirty="0">
                <a:solidFill>
                  <a:srgbClr val="450000"/>
                </a:solidFill>
              </a:rPr>
              <a:t>12.01 + 2(16.00) = </a:t>
            </a:r>
            <a:r>
              <a:rPr lang="en-US" sz="2800" dirty="0" smtClean="0">
                <a:solidFill>
                  <a:srgbClr val="450000"/>
                </a:solidFill>
              </a:rPr>
              <a:t>44.01 g/</a:t>
            </a:r>
            <a:r>
              <a:rPr lang="en-US" sz="2800" dirty="0" err="1" smtClean="0">
                <a:solidFill>
                  <a:srgbClr val="450000"/>
                </a:solidFill>
              </a:rPr>
              <a:t>mol</a:t>
            </a:r>
            <a:endParaRPr lang="en-US" sz="3200" dirty="0">
              <a:solidFill>
                <a:srgbClr val="51DC00"/>
              </a:solidFill>
            </a:endParaRPr>
          </a:p>
          <a:p>
            <a:pPr eaLnBrk="1" hangingPunct="1"/>
            <a:endParaRPr lang="en-US" sz="2000" dirty="0">
              <a:solidFill>
                <a:schemeClr val="bg2"/>
              </a:solidFill>
              <a:latin typeface="Helvetica" charset="0"/>
            </a:endParaRPr>
          </a:p>
          <a:p>
            <a:pPr eaLnBrk="1" hangingPunct="1"/>
            <a:endParaRPr lang="en-US" sz="2000" dirty="0">
              <a:solidFill>
                <a:schemeClr val="bg2"/>
              </a:solidFill>
              <a:latin typeface="Helvetica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bldLvl="2" autoUpdateAnimBg="0"/>
      <p:bldP spid="6149" grpId="0" autoUpdateAnimBg="0"/>
      <p:bldP spid="615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2"/>
          <p:cNvSpPr txBox="1">
            <a:spLocks noChangeArrowheads="1"/>
          </p:cNvSpPr>
          <p:nvPr/>
        </p:nvSpPr>
        <p:spPr bwMode="auto">
          <a:xfrm>
            <a:off x="914400" y="1828800"/>
            <a:ext cx="6753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Helvetica" charset="0"/>
              </a:rPr>
              <a:t>Calculate the molar mass of magnesium sulfate.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593725" y="3108325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chemeClr val="accent2"/>
                </a:solidFill>
              </a:rPr>
              <a:t>What do you need ?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447800" y="3581400"/>
            <a:ext cx="4373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1) Formula of magnesium sulfate: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4267200" y="4114800"/>
            <a:ext cx="4449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Mg = 24.31, S = 32.07, O = 16.00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228599" y="5105400"/>
            <a:ext cx="58674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/>
              <a:t>24.31 </a:t>
            </a:r>
            <a:r>
              <a:rPr lang="en-US" sz="1800" dirty="0" smtClean="0"/>
              <a:t>g</a:t>
            </a:r>
            <a:r>
              <a:rPr lang="en-US" sz="1800" dirty="0"/>
              <a:t>/</a:t>
            </a:r>
            <a:r>
              <a:rPr lang="en-US" sz="1800" dirty="0" err="1" smtClean="0"/>
              <a:t>mol</a:t>
            </a:r>
            <a:r>
              <a:rPr lang="en-US" sz="1800" dirty="0" smtClean="0"/>
              <a:t> </a:t>
            </a:r>
            <a:r>
              <a:rPr lang="en-US" dirty="0" smtClean="0"/>
              <a:t>+ </a:t>
            </a:r>
            <a:r>
              <a:rPr lang="en-US" dirty="0" smtClean="0"/>
              <a:t>32.07 </a:t>
            </a:r>
            <a:r>
              <a:rPr lang="en-US" sz="1800" dirty="0" smtClean="0"/>
              <a:t>g</a:t>
            </a:r>
            <a:r>
              <a:rPr lang="en-US" sz="1800" dirty="0"/>
              <a:t>/</a:t>
            </a:r>
            <a:r>
              <a:rPr lang="en-US" sz="1800" dirty="0" err="1" smtClean="0"/>
              <a:t>mol</a:t>
            </a:r>
            <a:r>
              <a:rPr lang="en-US" sz="1800" dirty="0" smtClean="0"/>
              <a:t> </a:t>
            </a:r>
            <a:r>
              <a:rPr lang="en-US" dirty="0" smtClean="0"/>
              <a:t>+ </a:t>
            </a:r>
            <a:r>
              <a:rPr lang="en-US" dirty="0"/>
              <a:t>4(</a:t>
            </a:r>
            <a:r>
              <a:rPr lang="en-US" dirty="0"/>
              <a:t>16.00 </a:t>
            </a:r>
            <a:r>
              <a:rPr lang="en-US" sz="1800" dirty="0"/>
              <a:t>g/</a:t>
            </a:r>
            <a:r>
              <a:rPr lang="en-US" sz="1800" dirty="0" err="1" smtClean="0"/>
              <a:t>mol</a:t>
            </a:r>
            <a:r>
              <a:rPr lang="en-US" dirty="0" smtClean="0"/>
              <a:t>) </a:t>
            </a:r>
            <a:r>
              <a:rPr lang="en-US" dirty="0"/>
              <a:t>=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6324600" y="5105400"/>
            <a:ext cx="2209800" cy="461963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r>
              <a:rPr lang="en-US" b="1" dirty="0"/>
              <a:t>120.38</a:t>
            </a:r>
            <a:r>
              <a:rPr lang="en-US" dirty="0"/>
              <a:t>  g/</a:t>
            </a:r>
            <a:r>
              <a:rPr lang="en-US" dirty="0" err="1"/>
              <a:t>mol</a:t>
            </a:r>
            <a:endParaRPr lang="en-US" dirty="0"/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6359525" y="3581400"/>
            <a:ext cx="110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MgSO</a:t>
            </a:r>
            <a:r>
              <a:rPr lang="en-US" b="1" baseline="-25000"/>
              <a:t>4</a:t>
            </a:r>
            <a:endParaRPr lang="en-US" baseline="-25000"/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1447800" y="4114800"/>
            <a:ext cx="26592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2) Atomic Weights</a:t>
            </a:r>
          </a:p>
          <a:p>
            <a:pPr eaLnBrk="1" hangingPunct="1"/>
            <a:r>
              <a:rPr lang="en-US" dirty="0"/>
              <a:t>    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29700" grpId="0"/>
      <p:bldP spid="29701" grpId="0"/>
      <p:bldP spid="29702" grpId="0"/>
      <p:bldP spid="29703" grpId="0" animBg="1"/>
      <p:bldP spid="29704" grpId="0"/>
      <p:bldP spid="2970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2"/>
          <p:cNvSpPr txBox="1">
            <a:spLocks noChangeArrowheads="1"/>
          </p:cNvSpPr>
          <p:nvPr/>
        </p:nvSpPr>
        <p:spPr bwMode="auto">
          <a:xfrm>
            <a:off x="1143000" y="1676400"/>
            <a:ext cx="72501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  <a:latin typeface="Helvetica" charset="0"/>
              </a:rPr>
              <a:t>Calculate the mass in grams of 4.00 moles of water.</a:t>
            </a:r>
          </a:p>
          <a:p>
            <a:pPr eaLnBrk="1" hangingPunct="1"/>
            <a:endParaRPr lang="en-US">
              <a:solidFill>
                <a:schemeClr val="bg2"/>
              </a:solidFill>
            </a:endParaRP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295400" y="3200400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63DE8"/>
                </a:solidFill>
              </a:rPr>
              <a:t>What do you need ?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524000" y="3733800"/>
            <a:ext cx="61134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</a:rPr>
              <a:t>Atomic Weight H</a:t>
            </a:r>
            <a:r>
              <a:rPr lang="en-US" baseline="-25000">
                <a:solidFill>
                  <a:srgbClr val="000000"/>
                </a:solidFill>
              </a:rPr>
              <a:t>2</a:t>
            </a:r>
            <a:r>
              <a:rPr lang="en-US">
                <a:solidFill>
                  <a:srgbClr val="000000"/>
                </a:solidFill>
              </a:rPr>
              <a:t>O (2H=1.0 x2) + (O=16.0) </a:t>
            </a:r>
          </a:p>
          <a:p>
            <a:pPr eaLnBrk="1" hangingPunct="1"/>
            <a:r>
              <a:rPr lang="en-US">
                <a:solidFill>
                  <a:srgbClr val="000000"/>
                </a:solidFill>
              </a:rPr>
              <a:t>       (molar mass)	       = 18.0 g/mol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2346325" y="4937125"/>
            <a:ext cx="4281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</a:rPr>
              <a:t>4 mol </a:t>
            </a:r>
            <a:r>
              <a:rPr lang="en-US" baseline="-25000">
                <a:solidFill>
                  <a:srgbClr val="000000"/>
                </a:solidFill>
              </a:rPr>
              <a:t>sulfur </a:t>
            </a:r>
            <a:r>
              <a:rPr lang="en-US">
                <a:solidFill>
                  <a:srgbClr val="000000"/>
                </a:solidFill>
              </a:rPr>
              <a:t> x  18.0 g/mol </a:t>
            </a:r>
            <a:r>
              <a:rPr lang="en-US" baseline="-25000">
                <a:solidFill>
                  <a:srgbClr val="000000"/>
                </a:solidFill>
              </a:rPr>
              <a:t>sulfur</a:t>
            </a:r>
            <a:r>
              <a:rPr lang="en-US">
                <a:solidFill>
                  <a:srgbClr val="000000"/>
                </a:solidFill>
              </a:rPr>
              <a:t> =</a:t>
            </a: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6964363" y="4953000"/>
            <a:ext cx="1039812" cy="461963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0000"/>
                </a:solidFill>
              </a:rPr>
              <a:t>72.0</a:t>
            </a:r>
            <a:r>
              <a:rPr lang="en-US">
                <a:solidFill>
                  <a:srgbClr val="000000"/>
                </a:solidFill>
              </a:rPr>
              <a:t> g</a:t>
            </a:r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 flipH="1">
            <a:off x="2743200" y="4876800"/>
            <a:ext cx="457200" cy="533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2" name="Line 8"/>
          <p:cNvSpPr>
            <a:spLocks noChangeShapeType="1"/>
          </p:cNvSpPr>
          <p:nvPr/>
        </p:nvSpPr>
        <p:spPr bwMode="auto">
          <a:xfrm flipH="1">
            <a:off x="5181600" y="4876800"/>
            <a:ext cx="457200" cy="533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utoUpdateAnimBg="0"/>
      <p:bldP spid="47108" grpId="0" autoUpdateAnimBg="0"/>
      <p:bldP spid="47109" grpId="0" autoUpdateAnimBg="0"/>
      <p:bldP spid="47110" grpId="0" animBg="1" autoUpdateAnimBg="0"/>
      <p:bldP spid="47111" grpId="0" animBg="1"/>
      <p:bldP spid="471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2"/>
          <p:cNvSpPr txBox="1">
            <a:spLocks noChangeArrowheads="1"/>
          </p:cNvSpPr>
          <p:nvPr/>
        </p:nvSpPr>
        <p:spPr bwMode="auto">
          <a:xfrm>
            <a:off x="1143000" y="1676400"/>
            <a:ext cx="7543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  <a:latin typeface="Helvetica" charset="0"/>
              </a:rPr>
              <a:t>Calculate the mass in grams of 0.100 moles of magnesium sulfate hydrate.</a:t>
            </a:r>
          </a:p>
          <a:p>
            <a:pPr eaLnBrk="1" hangingPunct="1"/>
            <a:endParaRPr lang="en-US">
              <a:solidFill>
                <a:schemeClr val="bg2"/>
              </a:solidFill>
            </a:endParaRPr>
          </a:p>
        </p:txBody>
      </p:sp>
      <p:sp>
        <p:nvSpPr>
          <p:cNvPr id="36866" name="Text Box 3"/>
          <p:cNvSpPr txBox="1">
            <a:spLocks noChangeArrowheads="1"/>
          </p:cNvSpPr>
          <p:nvPr/>
        </p:nvSpPr>
        <p:spPr bwMode="auto">
          <a:xfrm>
            <a:off x="1295400" y="3200400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63DE8"/>
                </a:solidFill>
              </a:rPr>
              <a:t>What do you need ?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1524000" y="3733800"/>
            <a:ext cx="64357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</a:rPr>
              <a:t>Atomic Weight MgSO</a:t>
            </a:r>
            <a:r>
              <a:rPr lang="en-US" baseline="-25000">
                <a:solidFill>
                  <a:srgbClr val="000000"/>
                </a:solidFill>
              </a:rPr>
              <a:t>4</a:t>
            </a:r>
            <a:r>
              <a:rPr lang="en-US" b="1" baseline="30000">
                <a:solidFill>
                  <a:srgbClr val="000000"/>
                </a:solidFill>
              </a:rPr>
              <a:t>. </a:t>
            </a:r>
            <a:r>
              <a:rPr lang="en-US">
                <a:solidFill>
                  <a:srgbClr val="000000"/>
                </a:solidFill>
              </a:rPr>
              <a:t>H</a:t>
            </a:r>
            <a:r>
              <a:rPr lang="en-US" baseline="-25000">
                <a:solidFill>
                  <a:srgbClr val="000000"/>
                </a:solidFill>
              </a:rPr>
              <a:t>2</a:t>
            </a:r>
            <a:r>
              <a:rPr lang="en-US">
                <a:solidFill>
                  <a:srgbClr val="000000"/>
                </a:solidFill>
              </a:rPr>
              <a:t>O = </a:t>
            </a:r>
            <a:r>
              <a:rPr lang="en-US" b="1"/>
              <a:t>120.38</a:t>
            </a:r>
            <a:r>
              <a:rPr lang="en-US"/>
              <a:t>  + </a:t>
            </a:r>
            <a:r>
              <a:rPr lang="en-US" b="1"/>
              <a:t>18.02</a:t>
            </a:r>
            <a:endParaRPr lang="en-US" b="1">
              <a:solidFill>
                <a:schemeClr val="bg2"/>
              </a:solidFill>
            </a:endParaRPr>
          </a:p>
          <a:p>
            <a:pPr eaLnBrk="1" hangingPunct="1"/>
            <a:r>
              <a:rPr lang="en-US">
                <a:solidFill>
                  <a:srgbClr val="000000"/>
                </a:solidFill>
              </a:rPr>
              <a:t>       (molar mass)	       = 138.40  g/mol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990600" y="4876800"/>
            <a:ext cx="68250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000000"/>
                </a:solidFill>
              </a:rPr>
              <a:t>0.100 </a:t>
            </a:r>
            <a:r>
              <a:rPr lang="en-US" dirty="0" err="1">
                <a:solidFill>
                  <a:srgbClr val="000000"/>
                </a:solidFill>
              </a:rPr>
              <a:t>mol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aseline="-25000" dirty="0">
                <a:solidFill>
                  <a:srgbClr val="000000"/>
                </a:solidFill>
              </a:rPr>
              <a:t>MgSO4</a:t>
            </a:r>
            <a:r>
              <a:rPr lang="en-US" b="1" dirty="0">
                <a:solidFill>
                  <a:srgbClr val="000000"/>
                </a:solidFill>
              </a:rPr>
              <a:t>. </a:t>
            </a:r>
            <a:r>
              <a:rPr lang="en-US" baseline="-25000" dirty="0">
                <a:solidFill>
                  <a:srgbClr val="000000"/>
                </a:solidFill>
              </a:rPr>
              <a:t>H2O </a:t>
            </a:r>
            <a:r>
              <a:rPr lang="en-US" dirty="0">
                <a:solidFill>
                  <a:srgbClr val="000000"/>
                </a:solidFill>
              </a:rPr>
              <a:t> x  138.40 g/</a:t>
            </a:r>
            <a:r>
              <a:rPr lang="en-US" dirty="0" err="1">
                <a:solidFill>
                  <a:srgbClr val="000000"/>
                </a:solidFill>
              </a:rPr>
              <a:t>mol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aseline="-25000" dirty="0">
                <a:solidFill>
                  <a:srgbClr val="000000"/>
                </a:solidFill>
              </a:rPr>
              <a:t>MgSO4</a:t>
            </a:r>
            <a:r>
              <a:rPr lang="en-US" b="1" dirty="0">
                <a:solidFill>
                  <a:srgbClr val="000000"/>
                </a:solidFill>
              </a:rPr>
              <a:t>.</a:t>
            </a:r>
            <a:r>
              <a:rPr lang="en-US" b="1" baseline="-25000" dirty="0">
                <a:solidFill>
                  <a:srgbClr val="000000"/>
                </a:solidFill>
              </a:rPr>
              <a:t> </a:t>
            </a:r>
            <a:r>
              <a:rPr lang="en-US" baseline="-25000" dirty="0">
                <a:solidFill>
                  <a:srgbClr val="000000"/>
                </a:solidFill>
              </a:rPr>
              <a:t>H2O </a:t>
            </a:r>
            <a:r>
              <a:rPr lang="en-US" dirty="0">
                <a:solidFill>
                  <a:srgbClr val="000000"/>
                </a:solidFill>
              </a:rPr>
              <a:t> =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7696200" y="4876800"/>
            <a:ext cx="1211263" cy="461963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0000"/>
                </a:solidFill>
              </a:rPr>
              <a:t>13.8</a:t>
            </a:r>
            <a:r>
              <a:rPr lang="en-US">
                <a:solidFill>
                  <a:srgbClr val="000000"/>
                </a:solidFill>
              </a:rPr>
              <a:t>4 g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286000" y="4876800"/>
            <a:ext cx="3733800" cy="533400"/>
            <a:chOff x="2286000" y="4876800"/>
            <a:chExt cx="3733800" cy="533400"/>
          </a:xfrm>
        </p:grpSpPr>
        <p:sp>
          <p:nvSpPr>
            <p:cNvPr id="36872" name="Line 7"/>
            <p:cNvSpPr>
              <a:spLocks noChangeShapeType="1"/>
            </p:cNvSpPr>
            <p:nvPr/>
          </p:nvSpPr>
          <p:spPr bwMode="auto">
            <a:xfrm flipH="1">
              <a:off x="2286000" y="4876800"/>
              <a:ext cx="457200" cy="53340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3" name="Line 8"/>
            <p:cNvSpPr>
              <a:spLocks noChangeShapeType="1"/>
            </p:cNvSpPr>
            <p:nvPr/>
          </p:nvSpPr>
          <p:spPr bwMode="auto">
            <a:xfrm flipH="1">
              <a:off x="5562600" y="4876800"/>
              <a:ext cx="457200" cy="53340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753" name="Line 7"/>
          <p:cNvSpPr>
            <a:spLocks noChangeShapeType="1"/>
          </p:cNvSpPr>
          <p:nvPr/>
        </p:nvSpPr>
        <p:spPr bwMode="auto">
          <a:xfrm flipH="1">
            <a:off x="8153400" y="4953000"/>
            <a:ext cx="457200" cy="533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31749" grpId="0"/>
      <p:bldP spid="31750" grpId="0" animBg="1"/>
      <p:bldP spid="3175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2"/>
          <p:cNvSpPr txBox="1">
            <a:spLocks noChangeArrowheads="1"/>
          </p:cNvSpPr>
          <p:nvPr/>
        </p:nvSpPr>
        <p:spPr bwMode="auto">
          <a:xfrm>
            <a:off x="1143000" y="1676400"/>
            <a:ext cx="7543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  <a:latin typeface="Helvetica" charset="0"/>
              </a:rPr>
              <a:t>Calculate the mass in grams of 0.100 moles of magnesium sulfate </a:t>
            </a:r>
            <a:r>
              <a:rPr lang="en-US">
                <a:solidFill>
                  <a:srgbClr val="FF0000"/>
                </a:solidFill>
                <a:latin typeface="Helvetica" charset="0"/>
              </a:rPr>
              <a:t>tetra</a:t>
            </a:r>
            <a:r>
              <a:rPr lang="en-US">
                <a:solidFill>
                  <a:srgbClr val="000000"/>
                </a:solidFill>
                <a:latin typeface="Helvetica" charset="0"/>
              </a:rPr>
              <a:t>hydrate.</a:t>
            </a:r>
          </a:p>
          <a:p>
            <a:pPr eaLnBrk="1" hangingPunct="1"/>
            <a:endParaRPr lang="en-US">
              <a:solidFill>
                <a:schemeClr val="bg2"/>
              </a:solidFill>
            </a:endParaRP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295400" y="3200400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63DE8"/>
                </a:solidFill>
              </a:rPr>
              <a:t>What do you need ?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524000" y="3733800"/>
            <a:ext cx="70691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Atomic Weight MgSO</a:t>
            </a:r>
            <a:r>
              <a:rPr lang="en-US" baseline="-25000"/>
              <a:t>4</a:t>
            </a:r>
            <a:r>
              <a:rPr lang="en-US" b="1" baseline="30000"/>
              <a:t>. </a:t>
            </a:r>
            <a:r>
              <a:rPr lang="en-US">
                <a:solidFill>
                  <a:srgbClr val="FF0000"/>
                </a:solidFill>
              </a:rPr>
              <a:t>4</a:t>
            </a:r>
            <a:r>
              <a:rPr lang="en-US">
                <a:solidFill>
                  <a:srgbClr val="000000"/>
                </a:solidFill>
              </a:rPr>
              <a:t>H</a:t>
            </a:r>
            <a:r>
              <a:rPr lang="en-US" baseline="-25000">
                <a:solidFill>
                  <a:srgbClr val="000000"/>
                </a:solidFill>
              </a:rPr>
              <a:t>2</a:t>
            </a:r>
            <a:r>
              <a:rPr lang="en-US">
                <a:solidFill>
                  <a:srgbClr val="000000"/>
                </a:solidFill>
              </a:rPr>
              <a:t>O =</a:t>
            </a:r>
            <a:r>
              <a:rPr lang="en-US">
                <a:solidFill>
                  <a:schemeClr val="bg2"/>
                </a:solidFill>
              </a:rPr>
              <a:t> </a:t>
            </a:r>
            <a:r>
              <a:rPr lang="en-US" b="1"/>
              <a:t>120.38</a:t>
            </a:r>
            <a:r>
              <a:rPr lang="en-US"/>
              <a:t>  + </a:t>
            </a:r>
            <a:r>
              <a:rPr lang="en-US">
                <a:solidFill>
                  <a:srgbClr val="FF0000"/>
                </a:solidFill>
              </a:rPr>
              <a:t>4</a:t>
            </a:r>
            <a:r>
              <a:rPr lang="en-US"/>
              <a:t>(</a:t>
            </a:r>
            <a:r>
              <a:rPr lang="en-US" b="1"/>
              <a:t>18.02)</a:t>
            </a:r>
            <a:endParaRPr lang="en-US" b="1">
              <a:solidFill>
                <a:schemeClr val="bg2"/>
              </a:solidFill>
            </a:endParaRPr>
          </a:p>
          <a:p>
            <a:pPr eaLnBrk="1" hangingPunct="1"/>
            <a:r>
              <a:rPr lang="en-US">
                <a:solidFill>
                  <a:srgbClr val="000000"/>
                </a:solidFill>
              </a:rPr>
              <a:t>       (molar mass)	       = 192.44  g/mol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1066800" y="4876800"/>
            <a:ext cx="6738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</a:rPr>
              <a:t>0.100 mol </a:t>
            </a:r>
            <a:r>
              <a:rPr lang="en-US" baseline="-25000">
                <a:solidFill>
                  <a:srgbClr val="000000"/>
                </a:solidFill>
              </a:rPr>
              <a:t>MgSO4</a:t>
            </a:r>
            <a:r>
              <a:rPr lang="en-US" b="1" baseline="-25000">
                <a:solidFill>
                  <a:srgbClr val="000000"/>
                </a:solidFill>
              </a:rPr>
              <a:t>. </a:t>
            </a:r>
            <a:r>
              <a:rPr lang="en-US" baseline="-25000">
                <a:solidFill>
                  <a:srgbClr val="000000"/>
                </a:solidFill>
              </a:rPr>
              <a:t>H2O </a:t>
            </a:r>
            <a:r>
              <a:rPr lang="en-US">
                <a:solidFill>
                  <a:srgbClr val="000000"/>
                </a:solidFill>
              </a:rPr>
              <a:t> x  192.44 g/mol </a:t>
            </a:r>
            <a:r>
              <a:rPr lang="en-US" baseline="-25000">
                <a:solidFill>
                  <a:srgbClr val="000000"/>
                </a:solidFill>
              </a:rPr>
              <a:t>MgSO4</a:t>
            </a:r>
            <a:r>
              <a:rPr lang="en-US" b="1" baseline="-25000">
                <a:solidFill>
                  <a:srgbClr val="000000"/>
                </a:solidFill>
              </a:rPr>
              <a:t>. </a:t>
            </a:r>
            <a:r>
              <a:rPr lang="en-US" baseline="-25000">
                <a:solidFill>
                  <a:srgbClr val="000000"/>
                </a:solidFill>
              </a:rPr>
              <a:t>H2O </a:t>
            </a:r>
            <a:r>
              <a:rPr lang="en-US">
                <a:solidFill>
                  <a:srgbClr val="000000"/>
                </a:solidFill>
              </a:rPr>
              <a:t> =</a:t>
            </a: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7696200" y="4876800"/>
            <a:ext cx="1382713" cy="461963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/>
              <a:t>19.2</a:t>
            </a:r>
            <a:r>
              <a:rPr lang="en-US"/>
              <a:t>44</a:t>
            </a:r>
            <a:r>
              <a:rPr lang="en-US">
                <a:solidFill>
                  <a:schemeClr val="bg2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g</a:t>
            </a:r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 flipH="1">
            <a:off x="2133600" y="4876800"/>
            <a:ext cx="457200" cy="533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2" name="Line 8"/>
          <p:cNvSpPr>
            <a:spLocks noChangeShapeType="1"/>
          </p:cNvSpPr>
          <p:nvPr/>
        </p:nvSpPr>
        <p:spPr bwMode="auto">
          <a:xfrm flipH="1">
            <a:off x="5562600" y="4876800"/>
            <a:ext cx="457200" cy="533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8305800" y="4953000"/>
            <a:ext cx="457200" cy="533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8153400" y="4953000"/>
            <a:ext cx="457200" cy="533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utoUpdateAnimBg="0"/>
      <p:bldP spid="47108" grpId="0" autoUpdateAnimBg="0"/>
      <p:bldP spid="47109" grpId="0" autoUpdateAnimBg="0"/>
      <p:bldP spid="47110" grpId="0" animBg="1" autoUpdateAnimBg="0"/>
      <p:bldP spid="47111" grpId="0" animBg="1"/>
      <p:bldP spid="47112" grpId="0" animBg="1"/>
      <p:bldP spid="9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Calibri" charset="0"/>
                <a:ea typeface="ＭＳ Ｐゴシック" charset="0"/>
                <a:cs typeface="ＭＳ Ｐゴシック" charset="0"/>
              </a:rPr>
              <a:t>Percent Composition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7772400" cy="4105275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Mass percent of an element:</a:t>
            </a:r>
          </a:p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For iron in iron (III) oxide = ? </a:t>
            </a:r>
          </a:p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7172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939400"/>
              </p:ext>
            </p:extLst>
          </p:nvPr>
        </p:nvGraphicFramePr>
        <p:xfrm>
          <a:off x="1066800" y="4038600"/>
          <a:ext cx="6580187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51" name="Corel Equation 1.0 Equation" r:id="rId4" imgW="6591300" imgH="876300" progId="CorelEquation">
                  <p:embed/>
                </p:oleObj>
              </mc:Choice>
              <mc:Fallback>
                <p:oleObj name="Corel Equation 1.0 Equation" r:id="rId4" imgW="6591300" imgH="876300" progId="CorelEquation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038600"/>
                        <a:ext cx="6580187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6623974"/>
              </p:ext>
            </p:extLst>
          </p:nvPr>
        </p:nvGraphicFramePr>
        <p:xfrm>
          <a:off x="609600" y="2209800"/>
          <a:ext cx="783272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52" name="Corel Equation 1.0 Equation" r:id="rId6" imgW="8064500" imgH="952500" progId="CorelEquation">
                  <p:embed/>
                </p:oleObj>
              </mc:Choice>
              <mc:Fallback>
                <p:oleObj name="Corel Equation 1.0 Equation" r:id="rId6" imgW="8064500" imgH="952500" progId="CorelEquation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09800"/>
                        <a:ext cx="7832725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685800" y="4953000"/>
            <a:ext cx="63404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 dirty="0"/>
              <a:t>Which iron ore would you buy: one high in Fe</a:t>
            </a:r>
            <a:r>
              <a:rPr lang="en-US" i="1" baseline="-25000" dirty="0"/>
              <a:t>2</a:t>
            </a:r>
            <a:r>
              <a:rPr lang="en-US" i="1" dirty="0"/>
              <a:t>O</a:t>
            </a:r>
            <a:r>
              <a:rPr lang="en-US" i="1" baseline="-25000" dirty="0"/>
              <a:t>3</a:t>
            </a:r>
            <a:r>
              <a:rPr lang="en-US" i="1" dirty="0"/>
              <a:t> or one high in Iron (II) oxide?</a:t>
            </a:r>
            <a:endParaRPr lang="en-US" dirty="0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514600" y="5927725"/>
            <a:ext cx="40434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E46C0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55.84 / 71.84 x 100 = 77.7%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515100" y="3352800"/>
            <a:ext cx="114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E46C0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Fe</a:t>
            </a:r>
            <a:r>
              <a:rPr lang="en-US" sz="2800" baseline="-25000" dirty="0">
                <a:solidFill>
                  <a:srgbClr val="E46C0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2</a:t>
            </a:r>
            <a:r>
              <a:rPr lang="en-US" sz="2800" dirty="0">
                <a:solidFill>
                  <a:srgbClr val="E46C0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O</a:t>
            </a:r>
            <a:r>
              <a:rPr lang="en-US" sz="2800" baseline="-25000" dirty="0">
                <a:solidFill>
                  <a:srgbClr val="E46C0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3</a:t>
            </a:r>
            <a:r>
              <a:rPr lang="en-US" sz="2800" dirty="0"/>
              <a:t> 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630988" y="5257800"/>
            <a:ext cx="882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E46C0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FeO</a:t>
            </a:r>
            <a:r>
              <a:rPr lang="en-US" sz="2800" dirty="0">
                <a:solidFill>
                  <a:srgbClr val="E46C0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utoUpdateAnimBg="0"/>
      <p:bldP spid="7175" grpId="0" autoUpdateAnimBg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Formulas: Multiple Proportions</a:t>
            </a:r>
          </a:p>
        </p:txBody>
      </p:sp>
      <p:pic>
        <p:nvPicPr>
          <p:cNvPr id="36867" name="multiple-proportions.MOV" descr="/Users/ronrusay/Desktop/Powerpoint &amp; Movies/Movies/multiple-proportions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19050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3">
            <a:hlinkClick r:id="rId5"/>
          </p:cNvPr>
          <p:cNvSpPr>
            <a:spLocks noChangeArrowheads="1"/>
          </p:cNvSpPr>
          <p:nvPr/>
        </p:nvSpPr>
        <p:spPr bwMode="auto">
          <a:xfrm>
            <a:off x="457200" y="5334000"/>
            <a:ext cx="8305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>
                <a:latin typeface="Calibri" charset="0"/>
              </a:rPr>
              <a:t>http://chemconnections.org/general/movies/multiple-proportions.MOV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838" fill="hold"/>
                                        <p:tgtEl>
                                          <p:spTgt spid="368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686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8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68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67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5" name="Object 2"/>
          <p:cNvGraphicFramePr>
            <a:graphicFrameLocks noChangeAspect="1"/>
          </p:cNvGraphicFramePr>
          <p:nvPr/>
        </p:nvGraphicFramePr>
        <p:xfrm>
          <a:off x="381000" y="1409700"/>
          <a:ext cx="8518525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4" name="Document" r:id="rId3" imgW="21942857" imgH="5790476" progId="Word.Document.12">
                  <p:link updateAutomatic="1"/>
                </p:oleObj>
              </mc:Choice>
              <mc:Fallback>
                <p:oleObj name="Document" r:id="rId3" imgW="21942857" imgH="5790476" progId="Word.Document.12">
                  <p:link updateAutomatic="1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409700"/>
                        <a:ext cx="8518525" cy="224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8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6" name="TextBox 6"/>
          <p:cNvSpPr txBox="1">
            <a:spLocks noChangeArrowheads="1"/>
          </p:cNvSpPr>
          <p:nvPr/>
        </p:nvSpPr>
        <p:spPr bwMode="auto">
          <a:xfrm>
            <a:off x="1676400" y="228600"/>
            <a:ext cx="4953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>
                <a:latin typeface="Calibri" charset="0"/>
              </a:rPr>
              <a:t>Hydrate: % Water</a:t>
            </a:r>
          </a:p>
          <a:p>
            <a:pPr algn="ctr" eaLnBrk="1" hangingPunct="1"/>
            <a:r>
              <a:rPr lang="en-US">
                <a:latin typeface="Calibri" charset="0"/>
              </a:rPr>
              <a:t>EPSOM SALT(s)</a:t>
            </a:r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381000" y="3810000"/>
          <a:ext cx="8534400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5" name="Document" r:id="rId5" imgW="21942857" imgH="3250794" progId="Word.Document.12">
                  <p:link updateAutomatic="1"/>
                </p:oleObj>
              </mc:Choice>
              <mc:Fallback>
                <p:oleObj name="Document" r:id="rId5" imgW="21942857" imgH="3250794" progId="Word.Document.12">
                  <p:link updateAutomatic="1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810000"/>
                        <a:ext cx="8534400" cy="142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8" name="TextBox 7"/>
          <p:cNvSpPr txBox="1">
            <a:spLocks noChangeArrowheads="1"/>
          </p:cNvSpPr>
          <p:nvPr/>
        </p:nvSpPr>
        <p:spPr bwMode="auto">
          <a:xfrm>
            <a:off x="1600200" y="5494338"/>
            <a:ext cx="5181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/>
              <a:t>How can you identify (A) and (B) among the 5 choices?</a:t>
            </a:r>
          </a:p>
        </p:txBody>
      </p:sp>
      <p:pic>
        <p:nvPicPr>
          <p:cNvPr id="41989" name="Picture 5" descr="Screen Shot 2018-03-03 at 3.00.50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76250"/>
            <a:ext cx="17526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593725" y="3652838"/>
            <a:ext cx="2711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>
                <a:solidFill>
                  <a:srgbClr val="008000"/>
                </a:solidFill>
              </a:rPr>
              <a:t>What do you need ?</a:t>
            </a:r>
          </a:p>
        </p:txBody>
      </p:sp>
      <p:sp>
        <p:nvSpPr>
          <p:cNvPr id="43010" name="Text Box 6"/>
          <p:cNvSpPr txBox="1">
            <a:spLocks noChangeArrowheads="1"/>
          </p:cNvSpPr>
          <p:nvPr/>
        </p:nvSpPr>
        <p:spPr bwMode="auto">
          <a:xfrm>
            <a:off x="1431925" y="288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43011" name="Text Box 7"/>
          <p:cNvSpPr txBox="1">
            <a:spLocks noChangeArrowheads="1"/>
          </p:cNvSpPr>
          <p:nvPr/>
        </p:nvSpPr>
        <p:spPr bwMode="auto">
          <a:xfrm>
            <a:off x="381000" y="957263"/>
            <a:ext cx="80772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Helvetica" charset="0"/>
              </a:rPr>
              <a:t>Calculate the percent water in </a:t>
            </a:r>
            <a:r>
              <a:rPr lang="en-US">
                <a:solidFill>
                  <a:srgbClr val="000000"/>
                </a:solidFill>
                <a:latin typeface="Helvetica" charset="0"/>
              </a:rPr>
              <a:t>magnesium sulfate </a:t>
            </a:r>
            <a:r>
              <a:rPr lang="en-US">
                <a:solidFill>
                  <a:srgbClr val="FF0000"/>
                </a:solidFill>
                <a:latin typeface="Helvetica" charset="0"/>
              </a:rPr>
              <a:t>penta</a:t>
            </a:r>
            <a:r>
              <a:rPr lang="en-US">
                <a:solidFill>
                  <a:srgbClr val="000000"/>
                </a:solidFill>
                <a:latin typeface="Helvetica" charset="0"/>
              </a:rPr>
              <a:t>hydrate</a:t>
            </a:r>
            <a:r>
              <a:rPr lang="en-US">
                <a:solidFill>
                  <a:schemeClr val="bg2"/>
                </a:solidFill>
                <a:latin typeface="Helvetica" charset="0"/>
              </a:rPr>
              <a:t>.</a:t>
            </a:r>
          </a:p>
          <a:p>
            <a:pPr eaLnBrk="1" hangingPunct="1"/>
            <a:endParaRPr lang="en-US">
              <a:latin typeface="Helvetica" charset="0"/>
            </a:endParaRP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              </a:t>
            </a: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1066800" y="5187950"/>
            <a:ext cx="7543800" cy="831850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</a:rPr>
              <a:t>5</a:t>
            </a:r>
            <a:r>
              <a:rPr lang="en-US" dirty="0"/>
              <a:t>(</a:t>
            </a:r>
            <a:r>
              <a:rPr lang="en-US" b="1" dirty="0"/>
              <a:t>18.02)</a:t>
            </a:r>
            <a:r>
              <a:rPr lang="en-US" dirty="0"/>
              <a:t>/ 210.46  	   </a:t>
            </a:r>
            <a:r>
              <a:rPr lang="en-US" dirty="0">
                <a:solidFill>
                  <a:srgbClr val="527AFB"/>
                </a:solidFill>
              </a:rPr>
              <a:t>7</a:t>
            </a:r>
            <a:r>
              <a:rPr lang="en-US" dirty="0"/>
              <a:t>(</a:t>
            </a:r>
            <a:r>
              <a:rPr lang="en-US" b="1" dirty="0"/>
              <a:t>18.02)</a:t>
            </a:r>
            <a:r>
              <a:rPr lang="en-US" dirty="0"/>
              <a:t> / </a:t>
            </a:r>
            <a:r>
              <a:rPr lang="en-US" dirty="0">
                <a:solidFill>
                  <a:srgbClr val="527AFB"/>
                </a:solidFill>
              </a:rPr>
              <a:t>246.49</a:t>
            </a:r>
            <a:r>
              <a:rPr lang="en-US" dirty="0"/>
              <a:t>  	</a:t>
            </a:r>
          </a:p>
          <a:p>
            <a:pPr eaLnBrk="1" hangingPunct="1"/>
            <a:r>
              <a:rPr lang="en-US" dirty="0"/>
              <a:t>   x 100 =		 	</a:t>
            </a:r>
            <a:r>
              <a:rPr lang="en-US" dirty="0" smtClean="0"/>
              <a:t>			x </a:t>
            </a:r>
            <a:r>
              <a:rPr lang="en-US" dirty="0"/>
              <a:t>100 =	</a:t>
            </a:r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2209800" y="6019800"/>
            <a:ext cx="6648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FF0000"/>
                </a:solidFill>
              </a:rPr>
              <a:t>42.8%</a:t>
            </a:r>
            <a:r>
              <a:rPr lang="en-US"/>
              <a:t>	           			 </a:t>
            </a:r>
            <a:r>
              <a:rPr lang="en-US">
                <a:solidFill>
                  <a:srgbClr val="0000FF"/>
                </a:solidFill>
              </a:rPr>
              <a:t>51.2</a:t>
            </a:r>
            <a:r>
              <a:rPr lang="en-US">
                <a:solidFill>
                  <a:schemeClr val="accent2"/>
                </a:solidFill>
              </a:rPr>
              <a:t>%</a:t>
            </a:r>
            <a:r>
              <a:rPr lang="en-US"/>
              <a:t>		</a:t>
            </a:r>
            <a:endParaRPr lang="en-US">
              <a:solidFill>
                <a:srgbClr val="217B27"/>
              </a:solidFill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600200" y="3970338"/>
            <a:ext cx="69834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</a:rPr>
              <a:t>Atomic Weight MgSO</a:t>
            </a:r>
            <a:r>
              <a:rPr lang="en-US" baseline="-25000">
                <a:solidFill>
                  <a:srgbClr val="000000"/>
                </a:solidFill>
              </a:rPr>
              <a:t>4</a:t>
            </a:r>
            <a:r>
              <a:rPr lang="en-US" b="1" baseline="30000">
                <a:solidFill>
                  <a:srgbClr val="000000"/>
                </a:solidFill>
              </a:rPr>
              <a:t>. </a:t>
            </a:r>
            <a:r>
              <a:rPr lang="en-US">
                <a:solidFill>
                  <a:srgbClr val="527AFB"/>
                </a:solidFill>
              </a:rPr>
              <a:t>7</a:t>
            </a:r>
            <a:r>
              <a:rPr lang="en-US">
                <a:solidFill>
                  <a:srgbClr val="000000"/>
                </a:solidFill>
              </a:rPr>
              <a:t>H</a:t>
            </a:r>
            <a:r>
              <a:rPr lang="en-US" baseline="-25000">
                <a:solidFill>
                  <a:srgbClr val="000000"/>
                </a:solidFill>
              </a:rPr>
              <a:t>2</a:t>
            </a:r>
            <a:r>
              <a:rPr lang="en-US">
                <a:solidFill>
                  <a:srgbClr val="000000"/>
                </a:solidFill>
              </a:rPr>
              <a:t>O =</a:t>
            </a:r>
            <a:r>
              <a:rPr lang="en-US">
                <a:solidFill>
                  <a:schemeClr val="bg2"/>
                </a:solidFill>
              </a:rPr>
              <a:t> </a:t>
            </a:r>
            <a:r>
              <a:rPr lang="en-US" b="1"/>
              <a:t>120.38</a:t>
            </a:r>
            <a:r>
              <a:rPr lang="en-US"/>
              <a:t>  + </a:t>
            </a:r>
            <a:r>
              <a:rPr lang="en-US">
                <a:solidFill>
                  <a:srgbClr val="527AFB"/>
                </a:solidFill>
              </a:rPr>
              <a:t>7</a:t>
            </a:r>
            <a:r>
              <a:rPr lang="en-US"/>
              <a:t>(</a:t>
            </a:r>
            <a:r>
              <a:rPr lang="en-US" b="1"/>
              <a:t>18.02)</a:t>
            </a:r>
            <a:endParaRPr lang="en-US" b="1">
              <a:solidFill>
                <a:schemeClr val="bg2"/>
              </a:solidFill>
            </a:endParaRPr>
          </a:p>
          <a:p>
            <a:pPr eaLnBrk="1" hangingPunct="1"/>
            <a:r>
              <a:rPr lang="en-US">
                <a:solidFill>
                  <a:schemeClr val="bg2"/>
                </a:solidFill>
              </a:rPr>
              <a:t>       </a:t>
            </a:r>
            <a:r>
              <a:rPr lang="en-US">
                <a:solidFill>
                  <a:srgbClr val="000000"/>
                </a:solidFill>
              </a:rPr>
              <a:t>(molar mass)	              = </a:t>
            </a:r>
            <a:r>
              <a:rPr lang="en-US">
                <a:solidFill>
                  <a:srgbClr val="527AFB"/>
                </a:solidFill>
              </a:rPr>
              <a:t>246.49</a:t>
            </a:r>
            <a:r>
              <a:rPr lang="en-US"/>
              <a:t> </a:t>
            </a:r>
            <a:r>
              <a:rPr lang="en-US">
                <a:solidFill>
                  <a:schemeClr val="bg2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g/mol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381000" y="2925763"/>
            <a:ext cx="80772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Helvetica" charset="0"/>
              </a:rPr>
              <a:t>Calculate the percent water in </a:t>
            </a:r>
            <a:r>
              <a:rPr lang="ja-JP" altLang="en-US">
                <a:latin typeface="Helvetica" charset="0"/>
              </a:rPr>
              <a:t>“</a:t>
            </a:r>
            <a:r>
              <a:rPr lang="en-US" altLang="ja-JP">
                <a:latin typeface="Helvetica" charset="0"/>
              </a:rPr>
              <a:t>Epsom</a:t>
            </a:r>
            <a:r>
              <a:rPr lang="ja-JP" altLang="en-US">
                <a:latin typeface="Helvetica" charset="0"/>
              </a:rPr>
              <a:t>”</a:t>
            </a:r>
            <a:r>
              <a:rPr lang="en-US" altLang="ja-JP">
                <a:latin typeface="Helvetica" charset="0"/>
              </a:rPr>
              <a:t> salt, </a:t>
            </a:r>
            <a:r>
              <a:rPr lang="en-US" altLang="ja-JP">
                <a:solidFill>
                  <a:srgbClr val="000000"/>
                </a:solidFill>
                <a:latin typeface="Helvetica" charset="0"/>
              </a:rPr>
              <a:t>magnesium sulfate</a:t>
            </a:r>
            <a:r>
              <a:rPr lang="en-US" altLang="ja-JP">
                <a:solidFill>
                  <a:schemeClr val="bg2"/>
                </a:solidFill>
                <a:latin typeface="Helvetica" charset="0"/>
              </a:rPr>
              <a:t> </a:t>
            </a:r>
            <a:r>
              <a:rPr lang="en-US" altLang="ja-JP">
                <a:solidFill>
                  <a:srgbClr val="527AFB"/>
                </a:solidFill>
                <a:latin typeface="Helvetica" charset="0"/>
              </a:rPr>
              <a:t>hepta</a:t>
            </a:r>
            <a:r>
              <a:rPr lang="en-US" altLang="ja-JP">
                <a:solidFill>
                  <a:srgbClr val="000000"/>
                </a:solidFill>
                <a:latin typeface="Helvetica" charset="0"/>
              </a:rPr>
              <a:t>hydrate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              </a:t>
            </a: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533400" y="1671638"/>
            <a:ext cx="2711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>
                <a:solidFill>
                  <a:srgbClr val="008000"/>
                </a:solidFill>
              </a:rPr>
              <a:t>What do you need ?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354138" y="1989138"/>
            <a:ext cx="70691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</a:rPr>
              <a:t>Atomic Weight MgSO</a:t>
            </a:r>
            <a:r>
              <a:rPr lang="en-US" baseline="-25000">
                <a:solidFill>
                  <a:srgbClr val="000000"/>
                </a:solidFill>
              </a:rPr>
              <a:t>4</a:t>
            </a:r>
            <a:r>
              <a:rPr lang="en-US" b="1" baseline="30000">
                <a:solidFill>
                  <a:srgbClr val="000000"/>
                </a:solidFill>
              </a:rPr>
              <a:t>. </a:t>
            </a:r>
            <a:r>
              <a:rPr lang="en-US">
                <a:solidFill>
                  <a:srgbClr val="FF0000"/>
                </a:solidFill>
              </a:rPr>
              <a:t>5 </a:t>
            </a:r>
            <a:r>
              <a:rPr lang="en-US">
                <a:solidFill>
                  <a:srgbClr val="000000"/>
                </a:solidFill>
              </a:rPr>
              <a:t>H</a:t>
            </a:r>
            <a:r>
              <a:rPr lang="en-US" baseline="-25000">
                <a:solidFill>
                  <a:srgbClr val="000000"/>
                </a:solidFill>
              </a:rPr>
              <a:t>2</a:t>
            </a:r>
            <a:r>
              <a:rPr lang="en-US">
                <a:solidFill>
                  <a:srgbClr val="000000"/>
                </a:solidFill>
              </a:rPr>
              <a:t>O =</a:t>
            </a:r>
            <a:r>
              <a:rPr lang="en-US">
                <a:solidFill>
                  <a:schemeClr val="bg2"/>
                </a:solidFill>
              </a:rPr>
              <a:t> </a:t>
            </a:r>
            <a:r>
              <a:rPr lang="en-US" b="1"/>
              <a:t>120.38</a:t>
            </a:r>
            <a:r>
              <a:rPr lang="en-US"/>
              <a:t>  + </a:t>
            </a:r>
            <a:r>
              <a:rPr lang="en-US">
                <a:solidFill>
                  <a:srgbClr val="FF0000"/>
                </a:solidFill>
              </a:rPr>
              <a:t>5</a:t>
            </a:r>
            <a:r>
              <a:rPr lang="en-US"/>
              <a:t>(</a:t>
            </a:r>
            <a:r>
              <a:rPr lang="en-US" b="1"/>
              <a:t>18.02)</a:t>
            </a:r>
            <a:endParaRPr lang="en-US" b="1">
              <a:solidFill>
                <a:schemeClr val="bg2"/>
              </a:solidFill>
            </a:endParaRPr>
          </a:p>
          <a:p>
            <a:pPr eaLnBrk="1" hangingPunct="1"/>
            <a:r>
              <a:rPr lang="en-US">
                <a:solidFill>
                  <a:srgbClr val="000000"/>
                </a:solidFill>
              </a:rPr>
              <a:t>       (molar mass)</a:t>
            </a:r>
            <a:r>
              <a:rPr lang="en-US">
                <a:solidFill>
                  <a:schemeClr val="bg2"/>
                </a:solidFill>
              </a:rPr>
              <a:t>	      </a:t>
            </a:r>
            <a:r>
              <a:rPr lang="en-US">
                <a:solidFill>
                  <a:srgbClr val="000000"/>
                </a:solidFill>
              </a:rPr>
              <a:t>          = </a:t>
            </a:r>
            <a:r>
              <a:rPr lang="en-US"/>
              <a:t>210.46  </a:t>
            </a:r>
            <a:r>
              <a:rPr lang="en-US">
                <a:solidFill>
                  <a:schemeClr val="bg2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g/mol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609600" y="0"/>
            <a:ext cx="7770813" cy="1123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i="1" smtClean="0">
                <a:solidFill>
                  <a:srgbClr val="45004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Percent Composition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7" grpId="0" animBg="1"/>
      <p:bldP spid="48138" grpId="0"/>
      <p:bldP spid="11" grpId="0"/>
      <p:bldP spid="14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1335183"/>
              </p:ext>
            </p:extLst>
          </p:nvPr>
        </p:nvGraphicFramePr>
        <p:xfrm>
          <a:off x="381000" y="1409700"/>
          <a:ext cx="8518525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1" name="Document" r:id="rId3" imgW="21942857" imgH="5790476" progId="Word.Document.12">
                  <p:link updateAutomatic="1"/>
                </p:oleObj>
              </mc:Choice>
              <mc:Fallback>
                <p:oleObj name="Document" r:id="rId3" imgW="21942857" imgH="5790476" progId="Word.Document.12">
                  <p:link updateAutomatic="1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409700"/>
                        <a:ext cx="8518525" cy="224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8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290999"/>
              </p:ext>
            </p:extLst>
          </p:nvPr>
        </p:nvGraphicFramePr>
        <p:xfrm>
          <a:off x="617537" y="3733800"/>
          <a:ext cx="11955463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2" name="Document" r:id="rId5" imgW="22501587" imgH="4876190" progId="Word.Document.12">
                  <p:link updateAutomatic="1"/>
                </p:oleObj>
              </mc:Choice>
              <mc:Fallback>
                <p:oleObj name="Document" r:id="rId5" imgW="22501587" imgH="4876190" progId="Word.Document.12">
                  <p:link updateAutomatic="1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37" y="3733800"/>
                        <a:ext cx="11955463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8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7" name="TextBox 6"/>
          <p:cNvSpPr txBox="1">
            <a:spLocks noChangeArrowheads="1"/>
          </p:cNvSpPr>
          <p:nvPr/>
        </p:nvSpPr>
        <p:spPr bwMode="auto">
          <a:xfrm>
            <a:off x="1676400" y="228600"/>
            <a:ext cx="4953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>
                <a:latin typeface="Calibri" charset="0"/>
              </a:rPr>
              <a:t>Hydrate: % Water</a:t>
            </a:r>
          </a:p>
          <a:p>
            <a:pPr algn="ctr" eaLnBrk="1" hangingPunct="1"/>
            <a:r>
              <a:rPr lang="en-US">
                <a:latin typeface="Calibri" charset="0"/>
              </a:rPr>
              <a:t>EPSOM SALT(s)</a:t>
            </a:r>
          </a:p>
        </p:txBody>
      </p:sp>
      <p:pic>
        <p:nvPicPr>
          <p:cNvPr id="44038" name="Picture 7" descr="Screen Shot 2018-03-03 at 3.00.50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76250"/>
            <a:ext cx="17526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01166"/>
              </p:ext>
            </p:extLst>
          </p:nvPr>
        </p:nvGraphicFramePr>
        <p:xfrm>
          <a:off x="6477000" y="3886200"/>
          <a:ext cx="12192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%</a:t>
                      </a:r>
                      <a:r>
                        <a:rPr lang="en-US" sz="1800" baseline="0" dirty="0" smtClean="0"/>
                        <a:t> MgSO</a:t>
                      </a:r>
                      <a:r>
                        <a:rPr lang="en-US" sz="1800" baseline="-250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87.0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62.6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57.2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52.7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48.8</a:t>
                      </a: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2057400" y="5010090"/>
            <a:ext cx="3962400" cy="1012885"/>
            <a:chOff x="2057400" y="5010090"/>
            <a:chExt cx="3962400" cy="1012885"/>
          </a:xfrm>
        </p:grpSpPr>
        <p:sp>
          <p:nvSpPr>
            <p:cNvPr id="4" name="TextBox 3"/>
            <p:cNvSpPr txBox="1"/>
            <p:nvPr/>
          </p:nvSpPr>
          <p:spPr>
            <a:xfrm>
              <a:off x="5029200" y="5029200"/>
              <a:ext cx="990600" cy="307975"/>
            </a:xfrm>
            <a:prstGeom prst="rect">
              <a:avLst/>
            </a:prstGeom>
            <a:solidFill>
              <a:schemeClr val="accent3">
                <a:lumMod val="90000"/>
                <a:alpha val="35000"/>
              </a:schemeClr>
            </a:solidFill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endParaRPr lang="en-US" sz="1400" smtClean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029200" y="5715000"/>
              <a:ext cx="990600" cy="307975"/>
            </a:xfrm>
            <a:prstGeom prst="rect">
              <a:avLst/>
            </a:prstGeom>
            <a:solidFill>
              <a:schemeClr val="accent3">
                <a:lumMod val="90000"/>
                <a:alpha val="35000"/>
              </a:schemeClr>
            </a:solidFill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endParaRPr lang="en-US" sz="1400" smtClean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057400" y="5010090"/>
              <a:ext cx="3770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A</a:t>
              </a:r>
              <a:endParaRPr lang="en-US" sz="2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057400" y="5619690"/>
              <a:ext cx="3557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B</a:t>
              </a:r>
              <a:endParaRPr lang="en-US" sz="20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2400" cy="1162050"/>
          </a:xfrm>
        </p:spPr>
        <p:txBody>
          <a:bodyPr/>
          <a:lstStyle/>
          <a:p>
            <a:r>
              <a:rPr lang="ja-JP" altLang="en-US">
                <a:latin typeface="Calibri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>
                <a:latin typeface="Calibri" charset="0"/>
                <a:ea typeface="ＭＳ Ｐゴシック" charset="0"/>
                <a:cs typeface="ＭＳ Ｐゴシック" charset="0"/>
              </a:rPr>
              <a:t>Salt</a:t>
            </a:r>
            <a:r>
              <a:rPr lang="ja-JP" altLang="en-US">
                <a:latin typeface="Calibri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>
                <a:latin typeface="Calibri" charset="0"/>
                <a:ea typeface="ＭＳ Ｐゴシック" charset="0"/>
                <a:cs typeface="ＭＳ Ｐゴシック" charset="0"/>
              </a:rPr>
              <a:t> / NIF / Fusion</a:t>
            </a:r>
            <a:br>
              <a:rPr lang="en-US" altLang="ja-JP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altLang="ja-JP" sz="3200" i="1">
                <a:latin typeface="Calibri" charset="0"/>
                <a:ea typeface="ＭＳ Ｐゴシック" charset="0"/>
                <a:cs typeface="ＭＳ Ｐゴシック" charset="0"/>
              </a:rPr>
              <a:t>What is </a:t>
            </a:r>
            <a:r>
              <a:rPr lang="ja-JP" altLang="en-US" sz="3200" i="1">
                <a:latin typeface="Calibri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3200" i="1">
                <a:latin typeface="Calibri" charset="0"/>
                <a:ea typeface="ＭＳ Ｐゴシック" charset="0"/>
                <a:cs typeface="ＭＳ Ｐゴシック" charset="0"/>
              </a:rPr>
              <a:t>salt</a:t>
            </a:r>
            <a:r>
              <a:rPr lang="ja-JP" altLang="en-US" sz="3200" i="1">
                <a:latin typeface="Calibri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3200" i="1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  <a:endParaRPr lang="en-US" sz="3200" i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67588" name="Object 2"/>
          <p:cNvGraphicFramePr>
            <a:graphicFrameLocks/>
          </p:cNvGraphicFramePr>
          <p:nvPr/>
        </p:nvGraphicFramePr>
        <p:xfrm>
          <a:off x="-381000" y="0"/>
          <a:ext cx="0" cy="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41" name="Equation" r:id="rId3" imgW="5308600" imgH="584200" progId="Equation.3">
                  <p:embed/>
                </p:oleObj>
              </mc:Choice>
              <mc:Fallback>
                <p:oleObj name="Equation" r:id="rId3" imgW="5308600" imgH="58420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81000" y="0"/>
                        <a:ext cx="0" cy="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921" name="Rectangle 9"/>
          <p:cNvSpPr>
            <a:spLocks noChangeArrowheads="1"/>
          </p:cNvSpPr>
          <p:nvPr/>
        </p:nvSpPr>
        <p:spPr bwMode="auto">
          <a:xfrm>
            <a:off x="381000" y="6027738"/>
            <a:ext cx="8763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5 grams of hydrogen will produce enough energy to boil over 1,000 gallons of water</a:t>
            </a:r>
          </a:p>
        </p:txBody>
      </p:sp>
      <p:graphicFrame>
        <p:nvGraphicFramePr>
          <p:cNvPr id="47108" name="Object 3"/>
          <p:cNvGraphicFramePr>
            <a:graphicFrameLocks/>
          </p:cNvGraphicFramePr>
          <p:nvPr/>
        </p:nvGraphicFramePr>
        <p:xfrm>
          <a:off x="2286000" y="5486400"/>
          <a:ext cx="5384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42" name="Equation" r:id="rId5" imgW="5397500" imgH="698500" progId="Equation.3">
                  <p:embed/>
                </p:oleObj>
              </mc:Choice>
              <mc:Fallback>
                <p:oleObj name="Equation" r:id="rId5" imgW="5397500" imgH="6985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alphaModFix amt="23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486400"/>
                        <a:ext cx="5384800" cy="685800"/>
                      </a:xfrm>
                      <a:prstGeom prst="rect">
                        <a:avLst/>
                      </a:prstGeom>
                      <a:solidFill>
                        <a:schemeClr val="folHlink">
                          <a:alpha val="23137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57200" y="1295400"/>
            <a:ext cx="8229600" cy="4038600"/>
            <a:chOff x="457200" y="1752600"/>
            <a:chExt cx="8229600" cy="4038600"/>
          </a:xfrm>
        </p:grpSpPr>
        <p:pic>
          <p:nvPicPr>
            <p:cNvPr id="47114" name="Picture 5" descr="NIF_blueprint_flat_04b.jpg                                     0000AEDAChelsea                        B4769BF1: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4600" y="1752600"/>
              <a:ext cx="2362200" cy="1887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5" name="Picture 6" descr="NIF_blueprint_flat_04j.jpg                                     0000AEDAChelsea                        B4769BF1: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733800"/>
              <a:ext cx="2193949" cy="175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6" name="Picture 13" descr="how2_8_01_05.gif                                               0000AEDAChelsea                        B4769BF1: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0" y="2171700"/>
              <a:ext cx="6032500" cy="361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110" name="TextBox 9"/>
          <p:cNvSpPr txBox="1">
            <a:spLocks noChangeArrowheads="1"/>
          </p:cNvSpPr>
          <p:nvPr/>
        </p:nvSpPr>
        <p:spPr bwMode="auto">
          <a:xfrm>
            <a:off x="381000" y="977900"/>
            <a:ext cx="1828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sodium chloride</a:t>
            </a:r>
          </a:p>
        </p:txBody>
      </p:sp>
      <p:sp>
        <p:nvSpPr>
          <p:cNvPr id="47111" name="TextBox 10"/>
          <p:cNvSpPr txBox="1">
            <a:spLocks noChangeArrowheads="1"/>
          </p:cNvSpPr>
          <p:nvPr/>
        </p:nvSpPr>
        <p:spPr bwMode="auto">
          <a:xfrm>
            <a:off x="6324600" y="649288"/>
            <a:ext cx="2514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/>
              <a:t>potassium  dihydrogenphosphate</a:t>
            </a:r>
          </a:p>
        </p:txBody>
      </p:sp>
      <p:pic>
        <p:nvPicPr>
          <p:cNvPr id="47112" name="Picture 11" descr="Screen Shot 2018-03-03 at 2.58.29 P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46200"/>
            <a:ext cx="10033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3" name="Picture 12" descr="Screen Shot 2018-03-03 at 3.00.50 PM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800" y="3822700"/>
            <a:ext cx="13462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715250" cy="1143000"/>
          </a:xfrm>
          <a:effectLst>
            <a:outerShdw blurRad="63500" dist="35921" dir="2700000" algn="ctr" rotWithShape="0">
              <a:srgbClr val="000000"/>
            </a:outerShdw>
          </a:effectLst>
        </p:spPr>
        <p:txBody>
          <a:bodyPr lIns="90487" tIns="44450" rIns="90487" bIns="44450"/>
          <a:lstStyle/>
          <a:p>
            <a:pPr>
              <a:defRPr/>
            </a:pP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Nomenclature / Naming</a:t>
            </a: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791450" cy="4114800"/>
          </a:xfrm>
          <a:noFill/>
        </p:spPr>
        <p:txBody>
          <a:bodyPr lIns="90487" tIns="44450" rIns="90487" bIns="44450"/>
          <a:lstStyle/>
          <a:p>
            <a:pPr>
              <a:buClr>
                <a:schemeClr val="tx2"/>
              </a:buClr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Nomenclature: the unambiguous naming of compounds/ molecules</a:t>
            </a:r>
          </a:p>
          <a:p>
            <a:pPr>
              <a:buClr>
                <a:schemeClr val="tx2"/>
              </a:buClr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Governed by the IUPAC: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International Union of Pure and Applied Chemistry</a:t>
            </a: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Clr>
                <a:schemeClr val="tx2"/>
              </a:buClr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International rules are updated periodically</a:t>
            </a:r>
          </a:p>
        </p:txBody>
      </p:sp>
      <p:sp>
        <p:nvSpPr>
          <p:cNvPr id="51203" name="Rectangle 3">
            <a:hlinkClick r:id="rId3"/>
          </p:cNvPr>
          <p:cNvSpPr>
            <a:spLocks noChangeArrowheads="1"/>
          </p:cNvSpPr>
          <p:nvPr/>
        </p:nvSpPr>
        <p:spPr bwMode="auto">
          <a:xfrm>
            <a:off x="1143000" y="4648200"/>
            <a:ext cx="7391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2"/>
              </a:buClr>
            </a:pPr>
            <a:r>
              <a:rPr lang="en-US" i="1"/>
              <a:t>https://www.iupac.org/fileadmin/user_upload/databases/Red_Book_2005.pdf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1066800" y="5715000"/>
            <a:ext cx="7620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b="1" i="1" dirty="0"/>
              <a:t>Organic and Inorganic compounds/ molecules have separate naming rules.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90550" y="914400"/>
            <a:ext cx="7715250" cy="1143000"/>
          </a:xfrm>
          <a:effectLst>
            <a:outerShdw blurRad="63500" dist="35921" dir="2700000" algn="ctr" rotWithShape="0">
              <a:srgbClr val="000000"/>
            </a:outerShdw>
          </a:effectLst>
        </p:spPr>
        <p:txBody>
          <a:bodyPr lIns="90487" tIns="44450" rIns="90487" bIns="44450"/>
          <a:lstStyle/>
          <a:p>
            <a:pPr>
              <a:defRPr/>
            </a:pPr>
            <a:r>
              <a:rPr lang="en-US" sz="3600" i="1" dirty="0" smtClean="0">
                <a:latin typeface="Calibri" charset="0"/>
                <a:ea typeface="ＭＳ Ｐゴシック" charset="0"/>
                <a:cs typeface="ＭＳ Ｐゴシック" charset="0"/>
              </a:rPr>
              <a:t>Nomenclature &amp; Formulas</a:t>
            </a:r>
            <a:endParaRPr lang="en-US" sz="36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275" name="Rectangle 3">
            <a:hlinkClick r:id="rId3"/>
          </p:cNvPr>
          <p:cNvSpPr>
            <a:spLocks noChangeArrowheads="1"/>
          </p:cNvSpPr>
          <p:nvPr/>
        </p:nvSpPr>
        <p:spPr bwMode="auto">
          <a:xfrm>
            <a:off x="781050" y="1836737"/>
            <a:ext cx="7391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2"/>
              </a:buClr>
            </a:pPr>
            <a:r>
              <a:rPr lang="en-US" i="1" dirty="0"/>
              <a:t>http://</a:t>
            </a:r>
            <a:r>
              <a:rPr lang="en-US" i="1" dirty="0" err="1"/>
              <a:t>www.chemconnections.org</a:t>
            </a:r>
            <a:r>
              <a:rPr lang="en-US" i="1" dirty="0"/>
              <a:t>/general/chem108/</a:t>
            </a:r>
            <a:r>
              <a:rPr lang="en-US" i="1" dirty="0" err="1"/>
              <a:t>Nomenclature.htm</a:t>
            </a:r>
            <a:endParaRPr lang="en-US" i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096714"/>
              </p:ext>
            </p:extLst>
          </p:nvPr>
        </p:nvGraphicFramePr>
        <p:xfrm>
          <a:off x="1066800" y="2829683"/>
          <a:ext cx="7315200" cy="2926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558921">
                <a:tc>
                  <a:txBody>
                    <a:bodyPr/>
                    <a:lstStyle/>
                    <a:p>
                      <a:r>
                        <a:rPr lang="en-US" dirty="0" smtClean="0"/>
                        <a:t>Reactant </a:t>
                      </a:r>
                      <a:r>
                        <a:rPr lang="en-US" i="1" dirty="0" smtClean="0"/>
                        <a:t>(Possible Unknowns)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Salt Product</a:t>
                      </a:r>
                      <a:endParaRPr lang="en-US" dirty="0"/>
                    </a:p>
                  </a:txBody>
                  <a:tcPr/>
                </a:tc>
              </a:tr>
              <a:tr h="55892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a) sodium hydrogen carbonate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Na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en-US" sz="2000" dirty="0" smtClean="0"/>
                        <a:t>CO</a:t>
                      </a:r>
                      <a:r>
                        <a:rPr lang="en-US" sz="2000" baseline="-25000" dirty="0" smtClean="0"/>
                        <a:t>3      </a:t>
                      </a:r>
                      <a:r>
                        <a:rPr lang="en-US" sz="2000" baseline="0" dirty="0" smtClean="0"/>
                        <a:t>name: ?</a:t>
                      </a:r>
                      <a:endParaRPr lang="en-US" sz="2000" baseline="-25000" dirty="0"/>
                    </a:p>
                  </a:txBody>
                  <a:tcPr/>
                </a:tc>
              </a:tr>
              <a:tr h="54827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b) potassium hydrogen carbonate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/>
                        <a:t>K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en-US" sz="2000" dirty="0" smtClean="0"/>
                        <a:t>CO</a:t>
                      </a:r>
                      <a:r>
                        <a:rPr lang="en-US" sz="2000" baseline="-25000" dirty="0" smtClean="0"/>
                        <a:t>3    </a:t>
                      </a:r>
                      <a:r>
                        <a:rPr lang="en-US" sz="2000" baseline="0" dirty="0" smtClean="0"/>
                        <a:t>name: ?</a:t>
                      </a:r>
                      <a:endParaRPr lang="en-US" sz="2000" baseline="-25000" dirty="0" smtClean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c) barium chloride </a:t>
                      </a:r>
                      <a:r>
                        <a:rPr lang="en-US" sz="2000" dirty="0" err="1" smtClean="0"/>
                        <a:t>dihydrate</a:t>
                      </a: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BaCl</a:t>
                      </a:r>
                      <a:r>
                        <a:rPr lang="en-US" sz="2000" baseline="-25000" dirty="0" smtClean="0"/>
                        <a:t>2     </a:t>
                      </a:r>
                      <a:r>
                        <a:rPr lang="en-US" sz="2000" baseline="0" dirty="0" smtClean="0"/>
                        <a:t>name: ?</a:t>
                      </a:r>
                      <a:endParaRPr lang="en-US" sz="2000" baseline="-25000" dirty="0" smtClean="0"/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55892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d) calcium sulfate </a:t>
                      </a:r>
                      <a:r>
                        <a:rPr lang="en-US" sz="2000" dirty="0" err="1" smtClean="0"/>
                        <a:t>dihydrate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CaSO</a:t>
                      </a:r>
                      <a:r>
                        <a:rPr lang="en-US" sz="2000" baseline="-25000" dirty="0" smtClean="0"/>
                        <a:t>4     </a:t>
                      </a:r>
                      <a:r>
                        <a:rPr lang="en-US" sz="2000" baseline="0" dirty="0" smtClean="0"/>
                        <a:t>name: ?</a:t>
                      </a:r>
                      <a:endParaRPr lang="en-US" sz="2000" baseline="-250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838200" y="228600"/>
            <a:ext cx="7467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"/>
                <a:cs typeface="Times"/>
              </a:rPr>
              <a:t>Today’s Experiment</a:t>
            </a:r>
            <a:br>
              <a:rPr lang="en-US" sz="28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"/>
                <a:cs typeface="Times"/>
              </a:rPr>
            </a:br>
            <a:r>
              <a:rPr lang="en-US" sz="28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"/>
                <a:cs typeface="Times"/>
              </a:rPr>
              <a:t> </a:t>
            </a:r>
            <a:r>
              <a:rPr lang="en-US" sz="3200" dirty="0" smtClean="0">
                <a:latin typeface="Calibri" charset="0"/>
              </a:rPr>
              <a:t>What</a:t>
            </a:r>
            <a:r>
              <a:rPr lang="ja-JP" altLang="en-US" sz="3200" dirty="0" smtClean="0">
                <a:latin typeface="Calibri" charset="0"/>
              </a:rPr>
              <a:t>’</a:t>
            </a:r>
            <a:r>
              <a:rPr lang="en-US" altLang="ja-JP" sz="3200" dirty="0" smtClean="0">
                <a:latin typeface="Calibri" charset="0"/>
              </a:rPr>
              <a:t>s </a:t>
            </a:r>
            <a:r>
              <a:rPr lang="en-US" altLang="ja-JP" sz="3200" dirty="0">
                <a:latin typeface="Calibri" charset="0"/>
              </a:rPr>
              <a:t>My Formula?</a:t>
            </a:r>
            <a:endParaRPr lang="en-US" sz="3200" dirty="0">
              <a:latin typeface="Calibri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791200"/>
            <a:ext cx="899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On each Report Form write the formulas for each Reactant and the name of the corresponding Product as shown on next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7033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715250" cy="1143000"/>
          </a:xfrm>
          <a:effectLst>
            <a:outerShdw blurRad="63500" dist="35921" dir="2700000" algn="ctr" rotWithShape="0">
              <a:srgbClr val="000000"/>
            </a:outerShdw>
          </a:effectLst>
        </p:spPr>
        <p:txBody>
          <a:bodyPr lIns="90487" tIns="44450" rIns="90487" bIns="44450"/>
          <a:lstStyle/>
          <a:p>
            <a:pPr>
              <a:defRPr/>
            </a:pPr>
            <a:r>
              <a:rPr lang="en-US" i="1" dirty="0" smtClean="0">
                <a:latin typeface="Calibri" charset="0"/>
                <a:ea typeface="ＭＳ Ｐゴシック" charset="0"/>
                <a:cs typeface="ＭＳ Ｐゴシック" charset="0"/>
              </a:rPr>
              <a:t>Nomenclature &amp; Formulas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209800"/>
            <a:ext cx="8991600" cy="4114800"/>
          </a:xfrm>
          <a:noFill/>
        </p:spPr>
        <p:txBody>
          <a:bodyPr lIns="90487" tIns="44450" rIns="90487" bIns="44450"/>
          <a:lstStyle/>
          <a:p>
            <a:pPr marL="0" indent="0">
              <a:buClr>
                <a:schemeClr val="tx2"/>
              </a:buClr>
              <a:buNone/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Write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the formulas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 in the boxes on your form noted below, and the names of the Products in the respective boxes 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ext to them.  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eview everyone’s formulas and names for correctness.</a:t>
            </a:r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275" name="Rectangle 3">
            <a:hlinkClick r:id="rId3"/>
          </p:cNvPr>
          <p:cNvSpPr>
            <a:spLocks noChangeArrowheads="1"/>
          </p:cNvSpPr>
          <p:nvPr/>
        </p:nvSpPr>
        <p:spPr bwMode="auto">
          <a:xfrm>
            <a:off x="781050" y="1066800"/>
            <a:ext cx="7391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2"/>
              </a:buClr>
            </a:pPr>
            <a:r>
              <a:rPr lang="en-US" i="1"/>
              <a:t>http://www.chemconnections.org/general/chem108/Nomenclature.htm</a:t>
            </a:r>
          </a:p>
        </p:txBody>
      </p:sp>
      <p:pic>
        <p:nvPicPr>
          <p:cNvPr id="2" name="Picture 1" descr="Screen Shot 2019-10-03 at 2.36.4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352800"/>
            <a:ext cx="2438400" cy="2996143"/>
          </a:xfrm>
          <a:prstGeom prst="rect">
            <a:avLst/>
          </a:prstGeom>
        </p:spPr>
      </p:pic>
      <p:pic>
        <p:nvPicPr>
          <p:cNvPr id="3" name="Picture 2" descr="Screen Shot 2019-10-03 at 2.37.3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687" y="3429000"/>
            <a:ext cx="2337913" cy="28331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3810000"/>
            <a:ext cx="609600" cy="215444"/>
          </a:xfrm>
          <a:prstGeom prst="rect">
            <a:avLst/>
          </a:prstGeom>
          <a:solidFill>
            <a:schemeClr val="accent4">
              <a:lumMod val="40000"/>
              <a:lumOff val="6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0" y="3810000"/>
            <a:ext cx="609600" cy="215444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1371600" y="5270956"/>
            <a:ext cx="609600" cy="215444"/>
          </a:xfrm>
          <a:prstGeom prst="rect">
            <a:avLst/>
          </a:prstGeom>
          <a:solidFill>
            <a:schemeClr val="accent1">
              <a:lumMod val="60000"/>
              <a:lumOff val="4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0" y="5181600"/>
            <a:ext cx="609600" cy="215444"/>
          </a:xfrm>
          <a:prstGeom prst="rect">
            <a:avLst/>
          </a:prstGeom>
          <a:solidFill>
            <a:schemeClr val="accent3">
              <a:lumMod val="60000"/>
              <a:lumOff val="4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pic>
        <p:nvPicPr>
          <p:cNvPr id="13" name="Picture 12" descr="Screen Shot 2019-10-07 at 8.12.43 AM.png"/>
          <p:cNvPicPr>
            <a:picLocks noChangeAspect="1"/>
          </p:cNvPicPr>
          <p:nvPr/>
        </p:nvPicPr>
        <p:blipFill>
          <a:blip r:embed="rId6">
            <a:alphaModFix am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581400"/>
            <a:ext cx="7456844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027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>Compounds with more than </a:t>
            </a:r>
            <a:b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i="1">
                <a:latin typeface="Calibri" charset="0"/>
                <a:ea typeface="ＭＳ Ｐゴシック" charset="0"/>
                <a:cs typeface="ＭＳ Ｐゴシック" charset="0"/>
              </a:rPr>
              <a:t>two different elements</a:t>
            </a: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7772400" cy="4114800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Polyatomic ions: </a:t>
            </a:r>
            <a:r>
              <a:rPr lang="en-US" sz="2000" i="1" dirty="0" smtClean="0">
                <a:latin typeface="Calibri" charset="0"/>
                <a:ea typeface="ＭＳ Ｐゴシック" charset="0"/>
                <a:cs typeface="ＭＳ Ｐゴシック" charset="0"/>
                <a:hlinkClick r:id="rId2"/>
              </a:rPr>
              <a:t>http</a:t>
            </a:r>
            <a:r>
              <a:rPr lang="en-US" sz="2000" i="1" dirty="0">
                <a:latin typeface="Calibri" charset="0"/>
                <a:ea typeface="ＭＳ Ｐゴシック" charset="0"/>
                <a:cs typeface="ＭＳ Ｐゴシック" charset="0"/>
                <a:hlinkClick r:id="rId2"/>
              </a:rPr>
              <a:t>://chemconnections.org/general/chem120/polyatomics.html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252" name="Line 5"/>
          <p:cNvSpPr>
            <a:spLocks noChangeShapeType="1"/>
          </p:cNvSpPr>
          <p:nvPr/>
        </p:nvSpPr>
        <p:spPr bwMode="auto">
          <a:xfrm>
            <a:off x="990600" y="1447800"/>
            <a:ext cx="7010400" cy="0"/>
          </a:xfrm>
          <a:prstGeom prst="line">
            <a:avLst/>
          </a:prstGeom>
          <a:noFill/>
          <a:ln w="444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3253" name="Picture 6" descr="C:\Documents and Settings\smithja\Desktop\zumdahl\ppts\tables\jpg\table_02_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90800"/>
            <a:ext cx="5883275" cy="3970338"/>
          </a:xfrm>
          <a:prstGeom prst="rect">
            <a:avLst/>
          </a:prstGeom>
          <a:noFill/>
          <a:ln w="1269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4" name="TextBox 6"/>
          <p:cNvSpPr txBox="1">
            <a:spLocks noChangeArrowheads="1"/>
          </p:cNvSpPr>
          <p:nvPr/>
        </p:nvSpPr>
        <p:spPr bwMode="auto">
          <a:xfrm>
            <a:off x="1600200" y="2667000"/>
            <a:ext cx="1066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90550" y="914400"/>
            <a:ext cx="7715250" cy="1143000"/>
          </a:xfrm>
          <a:effectLst>
            <a:outerShdw blurRad="63500" dist="35921" dir="2700000" algn="ctr" rotWithShape="0">
              <a:srgbClr val="000000"/>
            </a:outerShdw>
          </a:effectLst>
        </p:spPr>
        <p:txBody>
          <a:bodyPr lIns="90487" tIns="44450" rIns="90487" bIns="44450"/>
          <a:lstStyle/>
          <a:p>
            <a:pPr>
              <a:defRPr/>
            </a:pPr>
            <a:r>
              <a:rPr lang="en-US" sz="3600" i="1" dirty="0" smtClean="0">
                <a:latin typeface="Calibri" charset="0"/>
                <a:ea typeface="ＭＳ Ｐゴシック" charset="0"/>
                <a:cs typeface="ＭＳ Ｐゴシック" charset="0"/>
              </a:rPr>
              <a:t>Nomenclature &amp; Formulas</a:t>
            </a:r>
            <a:endParaRPr lang="en-US" sz="36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275" name="Rectangle 3">
            <a:hlinkClick r:id="rId3"/>
          </p:cNvPr>
          <p:cNvSpPr>
            <a:spLocks noChangeArrowheads="1"/>
          </p:cNvSpPr>
          <p:nvPr/>
        </p:nvSpPr>
        <p:spPr bwMode="auto">
          <a:xfrm>
            <a:off x="781050" y="1836737"/>
            <a:ext cx="7391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2"/>
              </a:buClr>
            </a:pPr>
            <a:r>
              <a:rPr lang="en-US" i="1" dirty="0"/>
              <a:t>http://</a:t>
            </a:r>
            <a:r>
              <a:rPr lang="en-US" i="1" dirty="0" err="1"/>
              <a:t>www.chemconnections.org</a:t>
            </a:r>
            <a:r>
              <a:rPr lang="en-US" i="1" dirty="0"/>
              <a:t>/general/chem108/</a:t>
            </a:r>
            <a:r>
              <a:rPr lang="en-US" i="1" dirty="0" err="1"/>
              <a:t>Nomenclature.htm</a:t>
            </a:r>
            <a:endParaRPr lang="en-US" i="1" dirty="0"/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838200" y="228600"/>
            <a:ext cx="7467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"/>
                <a:cs typeface="Times"/>
              </a:rPr>
              <a:t>Today’s Experiment</a:t>
            </a:r>
            <a:br>
              <a:rPr lang="en-US" sz="28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"/>
                <a:cs typeface="Times"/>
              </a:rPr>
            </a:br>
            <a:r>
              <a:rPr lang="en-US" sz="28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"/>
                <a:cs typeface="Times"/>
              </a:rPr>
              <a:t> </a:t>
            </a:r>
            <a:r>
              <a:rPr lang="en-US" sz="3200" dirty="0" smtClean="0">
                <a:latin typeface="Calibri" charset="0"/>
              </a:rPr>
              <a:t>What</a:t>
            </a:r>
            <a:r>
              <a:rPr lang="ja-JP" altLang="en-US" sz="3200" dirty="0" smtClean="0">
                <a:latin typeface="Calibri" charset="0"/>
              </a:rPr>
              <a:t>’</a:t>
            </a:r>
            <a:r>
              <a:rPr lang="en-US" altLang="ja-JP" sz="3200" dirty="0" smtClean="0">
                <a:latin typeface="Calibri" charset="0"/>
              </a:rPr>
              <a:t>s </a:t>
            </a:r>
            <a:r>
              <a:rPr lang="en-US" altLang="ja-JP" sz="3200" dirty="0">
                <a:latin typeface="Calibri" charset="0"/>
              </a:rPr>
              <a:t>My Formula?</a:t>
            </a:r>
            <a:endParaRPr lang="en-US" sz="3200" dirty="0">
              <a:latin typeface="Calibri" charset="0"/>
            </a:endParaRPr>
          </a:p>
        </p:txBody>
      </p:sp>
      <p:pic>
        <p:nvPicPr>
          <p:cNvPr id="3" name="Picture 2" descr="Screen Shot 2019-10-07 at 8.12.4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781300"/>
            <a:ext cx="7456844" cy="30861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981200" y="3657600"/>
            <a:ext cx="6466244" cy="2286000"/>
            <a:chOff x="1981200" y="3657600"/>
            <a:chExt cx="6466244" cy="2286000"/>
          </a:xfrm>
        </p:grpSpPr>
        <p:sp>
          <p:nvSpPr>
            <p:cNvPr id="4" name="TextBox 3"/>
            <p:cNvSpPr txBox="1"/>
            <p:nvPr/>
          </p:nvSpPr>
          <p:spPr>
            <a:xfrm>
              <a:off x="1981200" y="3657600"/>
              <a:ext cx="190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NaHCO</a:t>
              </a:r>
              <a:r>
                <a:rPr lang="en-US" baseline="-25000" dirty="0" smtClean="0">
                  <a:solidFill>
                    <a:srgbClr val="0000FF"/>
                  </a:solidFill>
                </a:rPr>
                <a:t>3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81200" y="4186535"/>
              <a:ext cx="190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K</a:t>
              </a:r>
              <a:r>
                <a:rPr lang="en-US" dirty="0" smtClean="0">
                  <a:solidFill>
                    <a:srgbClr val="0000FF"/>
                  </a:solidFill>
                </a:rPr>
                <a:t>HCO</a:t>
              </a:r>
              <a:r>
                <a:rPr lang="en-US" baseline="-25000" dirty="0" smtClean="0">
                  <a:solidFill>
                    <a:srgbClr val="0000FF"/>
                  </a:solidFill>
                </a:rPr>
                <a:t>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81200" y="4796135"/>
              <a:ext cx="190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BaCl</a:t>
              </a:r>
              <a:r>
                <a:rPr lang="en-US" baseline="-25000" dirty="0" smtClean="0">
                  <a:solidFill>
                    <a:srgbClr val="0000FF"/>
                  </a:solidFill>
                </a:rPr>
                <a:t>2</a:t>
              </a:r>
              <a:r>
                <a:rPr lang="en-US" baseline="30000" dirty="0" smtClean="0">
                  <a:solidFill>
                    <a:srgbClr val="0000FF"/>
                  </a:solidFill>
                </a:rPr>
                <a:t>.</a:t>
              </a:r>
              <a:r>
                <a:rPr lang="en-US" dirty="0" smtClean="0">
                  <a:solidFill>
                    <a:srgbClr val="0000FF"/>
                  </a:solidFill>
                </a:rPr>
                <a:t>2H</a:t>
              </a:r>
              <a:r>
                <a:rPr lang="en-US" baseline="-25000" dirty="0" smtClean="0">
                  <a:solidFill>
                    <a:srgbClr val="0000FF"/>
                  </a:solidFill>
                </a:rPr>
                <a:t>2</a:t>
              </a:r>
              <a:r>
                <a:rPr lang="en-US" dirty="0" smtClean="0">
                  <a:solidFill>
                    <a:srgbClr val="0000FF"/>
                  </a:solidFill>
                </a:rPr>
                <a:t>O</a:t>
              </a:r>
              <a:endParaRPr lang="en-US" baseline="-25000" dirty="0" smtClean="0">
                <a:solidFill>
                  <a:srgbClr val="0000FF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81200" y="5481935"/>
              <a:ext cx="2286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CaSO</a:t>
              </a:r>
              <a:r>
                <a:rPr lang="en-US" baseline="-25000" dirty="0" smtClean="0">
                  <a:solidFill>
                    <a:srgbClr val="0000FF"/>
                  </a:solidFill>
                </a:rPr>
                <a:t>4</a:t>
              </a:r>
              <a:r>
                <a:rPr lang="en-US" baseline="30000" dirty="0" smtClean="0">
                  <a:solidFill>
                    <a:srgbClr val="0000FF"/>
                  </a:solidFill>
                </a:rPr>
                <a:t>.</a:t>
              </a:r>
              <a:r>
                <a:rPr lang="en-US" dirty="0" smtClean="0">
                  <a:solidFill>
                    <a:srgbClr val="0000FF"/>
                  </a:solidFill>
                </a:rPr>
                <a:t>2H</a:t>
              </a:r>
              <a:r>
                <a:rPr lang="en-US" baseline="-25000" dirty="0" smtClean="0">
                  <a:solidFill>
                    <a:srgbClr val="0000FF"/>
                  </a:solidFill>
                </a:rPr>
                <a:t>2</a:t>
              </a:r>
              <a:r>
                <a:rPr lang="en-US" dirty="0" smtClean="0">
                  <a:solidFill>
                    <a:srgbClr val="0000FF"/>
                  </a:solidFill>
                </a:rPr>
                <a:t>O</a:t>
              </a:r>
              <a:endParaRPr lang="en-US" baseline="-25000" dirty="0" smtClean="0">
                <a:solidFill>
                  <a:srgbClr val="0000FF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724400" y="3657600"/>
              <a:ext cx="37230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sodium carbonate</a:t>
              </a:r>
              <a:endParaRPr lang="en-US" baseline="-25000" dirty="0" smtClean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724400" y="4186535"/>
              <a:ext cx="37230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E46C0A"/>
                  </a:solidFill>
                </a:rPr>
                <a:t>potassium carbonate</a:t>
              </a:r>
              <a:endParaRPr lang="en-US" baseline="-25000" dirty="0" smtClean="0">
                <a:solidFill>
                  <a:srgbClr val="E46C0A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724400" y="4719935"/>
              <a:ext cx="37230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E46C0A"/>
                  </a:solidFill>
                </a:rPr>
                <a:t>barium chloride</a:t>
              </a:r>
              <a:endParaRPr lang="en-US" baseline="-25000" dirty="0" smtClean="0">
                <a:solidFill>
                  <a:srgbClr val="E46C0A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24400" y="5481935"/>
              <a:ext cx="37230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E46C0A"/>
                  </a:solidFill>
                </a:rPr>
                <a:t>calcium sulfate</a:t>
              </a:r>
              <a:endParaRPr lang="en-US" baseline="-25000" dirty="0" smtClean="0">
                <a:solidFill>
                  <a:srgbClr val="E46C0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18138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715250" cy="1143000"/>
          </a:xfrm>
          <a:effectLst>
            <a:outerShdw blurRad="63500" dist="35921" dir="2700000" algn="ctr" rotWithShape="0">
              <a:srgbClr val="000000"/>
            </a:outerShdw>
          </a:effectLst>
        </p:spPr>
        <p:txBody>
          <a:bodyPr lIns="90487" tIns="44450" rIns="90487" bIns="44450"/>
          <a:lstStyle/>
          <a:p>
            <a:pPr>
              <a:defRPr/>
            </a:pPr>
            <a:r>
              <a:rPr lang="en-US" i="1" dirty="0" smtClean="0">
                <a:latin typeface="Calibri" charset="0"/>
                <a:ea typeface="ＭＳ Ｐゴシック" charset="0"/>
                <a:cs typeface="ＭＳ Ｐゴシック" charset="0"/>
              </a:rPr>
              <a:t>Nomenclature &amp; Formulas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209800"/>
            <a:ext cx="8991600" cy="4114800"/>
          </a:xfrm>
          <a:noFill/>
        </p:spPr>
        <p:txBody>
          <a:bodyPr lIns="90487" tIns="44450" rIns="90487" bIns="44450"/>
          <a:lstStyle/>
          <a:p>
            <a:pPr algn="ctr">
              <a:buClr>
                <a:schemeClr val="tx2"/>
              </a:buClr>
            </a:pP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Each of you choose 1 of the possible unknowns a., b., c., or d.</a:t>
            </a:r>
            <a:b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i="1" dirty="0" smtClean="0">
                <a:latin typeface="Calibri" charset="0"/>
                <a:ea typeface="ＭＳ Ｐゴシック" charset="0"/>
                <a:cs typeface="ＭＳ Ｐゴシック" charset="0"/>
              </a:rPr>
              <a:t>Be sure the choices are all different.</a:t>
            </a:r>
          </a:p>
        </p:txBody>
      </p:sp>
      <p:sp>
        <p:nvSpPr>
          <p:cNvPr id="54275" name="Rectangle 3">
            <a:hlinkClick r:id="rId3"/>
          </p:cNvPr>
          <p:cNvSpPr>
            <a:spLocks noChangeArrowheads="1"/>
          </p:cNvSpPr>
          <p:nvPr/>
        </p:nvSpPr>
        <p:spPr bwMode="auto">
          <a:xfrm>
            <a:off x="781050" y="1066800"/>
            <a:ext cx="7391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2"/>
              </a:buClr>
            </a:pPr>
            <a:r>
              <a:rPr lang="en-US" i="1"/>
              <a:t>http://www.chemconnections.org/general/chem108/Nomenclature.htm</a:t>
            </a:r>
          </a:p>
        </p:txBody>
      </p:sp>
      <p:pic>
        <p:nvPicPr>
          <p:cNvPr id="2" name="Picture 1" descr="Screen Shot 2019-10-03 at 2.36.4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352800"/>
            <a:ext cx="2438400" cy="2996143"/>
          </a:xfrm>
          <a:prstGeom prst="rect">
            <a:avLst/>
          </a:prstGeom>
        </p:spPr>
      </p:pic>
      <p:pic>
        <p:nvPicPr>
          <p:cNvPr id="3" name="Picture 2" descr="Screen Shot 2019-10-03 at 2.37.3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687" y="3429000"/>
            <a:ext cx="2337913" cy="28331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3810000"/>
            <a:ext cx="609600" cy="215444"/>
          </a:xfrm>
          <a:prstGeom prst="rect">
            <a:avLst/>
          </a:prstGeom>
          <a:solidFill>
            <a:schemeClr val="accent4">
              <a:lumMod val="40000"/>
              <a:lumOff val="6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0" y="3810000"/>
            <a:ext cx="609600" cy="215444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1371600" y="5270956"/>
            <a:ext cx="609600" cy="215444"/>
          </a:xfrm>
          <a:prstGeom prst="rect">
            <a:avLst/>
          </a:prstGeom>
          <a:solidFill>
            <a:schemeClr val="accent1">
              <a:lumMod val="60000"/>
              <a:lumOff val="4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0" y="5181600"/>
            <a:ext cx="609600" cy="215444"/>
          </a:xfrm>
          <a:prstGeom prst="rect">
            <a:avLst/>
          </a:prstGeom>
          <a:solidFill>
            <a:schemeClr val="accent3">
              <a:lumMod val="60000"/>
              <a:lumOff val="4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125917"/>
              </p:ext>
            </p:extLst>
          </p:nvPr>
        </p:nvGraphicFramePr>
        <p:xfrm>
          <a:off x="685800" y="762000"/>
          <a:ext cx="8856663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09" name="Document" r:id="rId3" imgW="21942857" imgH="10006349" progId="Word.Document.12">
                  <p:link updateAutomatic="1"/>
                </p:oleObj>
              </mc:Choice>
              <mc:Fallback>
                <p:oleObj name="Document" r:id="rId3" imgW="21942857" imgH="10006349" progId="Word.Document.12">
                  <p:link updateAutomatic="1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762000"/>
                        <a:ext cx="8856663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8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3" name="TextBox 3"/>
          <p:cNvSpPr txBox="1">
            <a:spLocks noChangeArrowheads="1"/>
          </p:cNvSpPr>
          <p:nvPr/>
        </p:nvSpPr>
        <p:spPr bwMode="auto">
          <a:xfrm>
            <a:off x="3581400" y="18288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0000FF"/>
                </a:solidFill>
              </a:rPr>
              <a:t>Salt</a:t>
            </a:r>
          </a:p>
        </p:txBody>
      </p:sp>
      <p:sp>
        <p:nvSpPr>
          <p:cNvPr id="56324" name="TextBox 4"/>
          <p:cNvSpPr txBox="1">
            <a:spLocks noChangeArrowheads="1"/>
          </p:cNvSpPr>
          <p:nvPr/>
        </p:nvSpPr>
        <p:spPr bwMode="auto">
          <a:xfrm>
            <a:off x="3886200" y="27432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0000FF"/>
                </a:solidFill>
              </a:rPr>
              <a:t>Salt</a:t>
            </a:r>
          </a:p>
        </p:txBody>
      </p:sp>
      <p:sp>
        <p:nvSpPr>
          <p:cNvPr id="56325" name="TextBox 5"/>
          <p:cNvSpPr txBox="1">
            <a:spLocks noChangeArrowheads="1"/>
          </p:cNvSpPr>
          <p:nvPr/>
        </p:nvSpPr>
        <p:spPr bwMode="auto">
          <a:xfrm>
            <a:off x="3505200" y="38100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0000FF"/>
                </a:solidFill>
              </a:rPr>
              <a:t>Salt</a:t>
            </a:r>
          </a:p>
        </p:txBody>
      </p:sp>
      <p:sp>
        <p:nvSpPr>
          <p:cNvPr id="56326" name="TextBox 6"/>
          <p:cNvSpPr txBox="1">
            <a:spLocks noChangeArrowheads="1"/>
          </p:cNvSpPr>
          <p:nvPr/>
        </p:nvSpPr>
        <p:spPr bwMode="auto">
          <a:xfrm>
            <a:off x="3276600" y="48006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0000FF"/>
                </a:solidFill>
              </a:rPr>
              <a:t>Salt</a:t>
            </a:r>
          </a:p>
        </p:txBody>
      </p:sp>
      <p:sp>
        <p:nvSpPr>
          <p:cNvPr id="56327" name="TextBox 10"/>
          <p:cNvSpPr txBox="1">
            <a:spLocks noChangeArrowheads="1"/>
          </p:cNvSpPr>
          <p:nvPr/>
        </p:nvSpPr>
        <p:spPr bwMode="auto">
          <a:xfrm>
            <a:off x="914400" y="1828800"/>
            <a:ext cx="1905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DA3D1E"/>
                </a:solidFill>
              </a:rPr>
              <a:t>Unknown Sample</a:t>
            </a:r>
          </a:p>
        </p:txBody>
      </p:sp>
      <p:sp>
        <p:nvSpPr>
          <p:cNvPr id="56328" name="TextBox 11"/>
          <p:cNvSpPr txBox="1">
            <a:spLocks noChangeArrowheads="1"/>
          </p:cNvSpPr>
          <p:nvPr/>
        </p:nvSpPr>
        <p:spPr bwMode="auto">
          <a:xfrm>
            <a:off x="990600" y="2743200"/>
            <a:ext cx="1905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DA3D1E"/>
                </a:solidFill>
              </a:rPr>
              <a:t>Unknown Sample</a:t>
            </a:r>
          </a:p>
        </p:txBody>
      </p:sp>
      <p:sp>
        <p:nvSpPr>
          <p:cNvPr id="56329" name="TextBox 12"/>
          <p:cNvSpPr txBox="1">
            <a:spLocks noChangeArrowheads="1"/>
          </p:cNvSpPr>
          <p:nvPr/>
        </p:nvSpPr>
        <p:spPr bwMode="auto">
          <a:xfrm>
            <a:off x="762000" y="3776663"/>
            <a:ext cx="1905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DA3D1E"/>
                </a:solidFill>
              </a:rPr>
              <a:t>Unknown Sample</a:t>
            </a:r>
          </a:p>
        </p:txBody>
      </p:sp>
      <p:sp>
        <p:nvSpPr>
          <p:cNvPr id="56330" name="TextBox 13"/>
          <p:cNvSpPr txBox="1">
            <a:spLocks noChangeArrowheads="1"/>
          </p:cNvSpPr>
          <p:nvPr/>
        </p:nvSpPr>
        <p:spPr bwMode="auto">
          <a:xfrm>
            <a:off x="762000" y="4767263"/>
            <a:ext cx="1905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DA3D1E"/>
                </a:solidFill>
              </a:rPr>
              <a:t>Unknown Sample</a:t>
            </a:r>
          </a:p>
        </p:txBody>
      </p:sp>
      <p:sp>
        <p:nvSpPr>
          <p:cNvPr id="56331" name="TextBox 16"/>
          <p:cNvSpPr txBox="1">
            <a:spLocks noChangeArrowheads="1"/>
          </p:cNvSpPr>
          <p:nvPr/>
        </p:nvSpPr>
        <p:spPr bwMode="auto">
          <a:xfrm>
            <a:off x="1600200" y="228600"/>
            <a:ext cx="6477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dirty="0" smtClean="0">
                <a:latin typeface="Calibri" charset="0"/>
              </a:rPr>
              <a:t>What</a:t>
            </a:r>
            <a:r>
              <a:rPr lang="ja-JP" altLang="en-US" sz="3200" dirty="0" smtClean="0">
                <a:latin typeface="Calibri" charset="0"/>
              </a:rPr>
              <a:t>’</a:t>
            </a:r>
            <a:r>
              <a:rPr lang="en-US" altLang="ja-JP" sz="3200" dirty="0" smtClean="0">
                <a:latin typeface="Calibri" charset="0"/>
              </a:rPr>
              <a:t>s </a:t>
            </a:r>
            <a:r>
              <a:rPr lang="en-US" altLang="ja-JP" sz="3200" dirty="0">
                <a:latin typeface="Calibri" charset="0"/>
              </a:rPr>
              <a:t>My Formula?</a:t>
            </a:r>
            <a:endParaRPr lang="en-US" sz="3200" dirty="0">
              <a:latin typeface="Calibri" charset="0"/>
            </a:endParaRPr>
          </a:p>
        </p:txBody>
      </p:sp>
      <p:sp>
        <p:nvSpPr>
          <p:cNvPr id="56332" name="Rectangle 19"/>
          <p:cNvSpPr>
            <a:spLocks noChangeArrowheads="1"/>
          </p:cNvSpPr>
          <p:nvPr/>
        </p:nvSpPr>
        <p:spPr bwMode="auto">
          <a:xfrm>
            <a:off x="647700" y="5429072"/>
            <a:ext cx="7848600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2"/>
              </a:buClr>
            </a:pPr>
            <a:r>
              <a:rPr lang="en-US" dirty="0"/>
              <a:t>Write the </a:t>
            </a:r>
            <a:r>
              <a:rPr lang="en-US" dirty="0" smtClean="0"/>
              <a:t>equation </a:t>
            </a:r>
            <a:r>
              <a:rPr lang="en-US" dirty="0" smtClean="0"/>
              <a:t>for </a:t>
            </a:r>
            <a:r>
              <a:rPr lang="en-US" dirty="0" smtClean="0"/>
              <a:t>your </a:t>
            </a:r>
            <a:r>
              <a:rPr lang="en-US" dirty="0" smtClean="0"/>
              <a:t>chemical </a:t>
            </a:r>
            <a:r>
              <a:rPr lang="en-US" dirty="0" smtClean="0"/>
              <a:t>reaction </a:t>
            </a:r>
            <a:r>
              <a:rPr lang="en-US" b="1" i="1" dirty="0"/>
              <a:t>exactly</a:t>
            </a:r>
            <a:r>
              <a:rPr lang="en-US" dirty="0"/>
              <a:t> as </a:t>
            </a:r>
            <a:r>
              <a:rPr lang="en-US" dirty="0" smtClean="0"/>
              <a:t>it is written </a:t>
            </a:r>
            <a:r>
              <a:rPr lang="en-US" dirty="0" smtClean="0"/>
              <a:t>above </a:t>
            </a:r>
            <a:r>
              <a:rPr lang="en-US" dirty="0" smtClean="0"/>
              <a:t>for your unknown on your form in the </a:t>
            </a:r>
            <a:r>
              <a:rPr lang="en-US" b="1" i="1" dirty="0" smtClean="0"/>
              <a:t>Balanced Equation </a:t>
            </a:r>
            <a:r>
              <a:rPr lang="en-US" dirty="0" smtClean="0"/>
              <a:t>box.</a:t>
            </a:r>
            <a:endParaRPr lang="en-US" dirty="0"/>
          </a:p>
        </p:txBody>
      </p:sp>
      <p:sp>
        <p:nvSpPr>
          <p:cNvPr id="56333" name="TextBox 13"/>
          <p:cNvSpPr txBox="1">
            <a:spLocks noChangeArrowheads="1"/>
          </p:cNvSpPr>
          <p:nvPr/>
        </p:nvSpPr>
        <p:spPr bwMode="auto">
          <a:xfrm>
            <a:off x="152400" y="3581400"/>
            <a:ext cx="495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a.</a:t>
            </a:r>
          </a:p>
        </p:txBody>
      </p:sp>
      <p:sp>
        <p:nvSpPr>
          <p:cNvPr id="56334" name="TextBox 14"/>
          <p:cNvSpPr txBox="1">
            <a:spLocks noChangeArrowheads="1"/>
          </p:cNvSpPr>
          <p:nvPr/>
        </p:nvSpPr>
        <p:spPr bwMode="auto">
          <a:xfrm>
            <a:off x="152400" y="4338638"/>
            <a:ext cx="495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b.</a:t>
            </a:r>
          </a:p>
        </p:txBody>
      </p:sp>
      <p:sp>
        <p:nvSpPr>
          <p:cNvPr id="56335" name="TextBox 15"/>
          <p:cNvSpPr txBox="1">
            <a:spLocks noChangeArrowheads="1"/>
          </p:cNvSpPr>
          <p:nvPr/>
        </p:nvSpPr>
        <p:spPr bwMode="auto">
          <a:xfrm>
            <a:off x="114300" y="1524000"/>
            <a:ext cx="495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c.</a:t>
            </a:r>
          </a:p>
        </p:txBody>
      </p:sp>
      <p:sp>
        <p:nvSpPr>
          <p:cNvPr id="56336" name="TextBox 17"/>
          <p:cNvSpPr txBox="1">
            <a:spLocks noChangeArrowheads="1"/>
          </p:cNvSpPr>
          <p:nvPr/>
        </p:nvSpPr>
        <p:spPr bwMode="auto">
          <a:xfrm>
            <a:off x="152400" y="2513013"/>
            <a:ext cx="495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/>
              <a:t>d.</a:t>
            </a: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3400" y="1219200"/>
            <a:ext cx="6172200" cy="1828800"/>
          </a:xfrm>
          <a:prstGeom prst="rect">
            <a:avLst/>
          </a:prstGeom>
          <a:solidFill>
            <a:schemeClr val="accent1">
              <a:alpha val="25098"/>
            </a:schemeClr>
          </a:solidFill>
          <a:ln w="127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" name="Picture 1" descr="Screen Shot 2019-10-03 at 3.06.4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1"/>
            <a:ext cx="8496300" cy="2324016"/>
          </a:xfrm>
          <a:prstGeom prst="rect">
            <a:avLst/>
          </a:prstGeom>
        </p:spPr>
      </p:pic>
      <p:pic>
        <p:nvPicPr>
          <p:cNvPr id="3" name="Picture 2" descr="Screen Shot 2019-10-03 at 3.07.03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211887"/>
            <a:ext cx="7543800" cy="2274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7715250" cy="1143000"/>
          </a:xfrm>
          <a:effectLst>
            <a:outerShdw blurRad="63500" dist="35921" dir="2700000" algn="ctr" rotWithShape="0">
              <a:srgbClr val="000000"/>
            </a:outerShdw>
          </a:effectLst>
        </p:spPr>
        <p:txBody>
          <a:bodyPr lIns="90487" tIns="44450" rIns="90487" bIns="44450"/>
          <a:lstStyle/>
          <a:p>
            <a:pPr>
              <a:defRPr/>
            </a:pPr>
            <a:r>
              <a:rPr lang="en-US" sz="4000" i="1" dirty="0" smtClean="0">
                <a:latin typeface="Calibri" charset="0"/>
                <a:ea typeface="ＭＳ Ｐゴシック" charset="0"/>
                <a:cs typeface="ＭＳ Ｐゴシック" charset="0"/>
              </a:rPr>
              <a:t>Nomenclature &amp; Formulas</a:t>
            </a:r>
            <a:endParaRPr lang="en-US" sz="4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76400"/>
            <a:ext cx="8991600" cy="4114800"/>
          </a:xfrm>
          <a:noFill/>
        </p:spPr>
        <p:txBody>
          <a:bodyPr lIns="90487" tIns="44450" rIns="90487" bIns="44450"/>
          <a:lstStyle/>
          <a:p>
            <a:pPr>
              <a:buClr>
                <a:schemeClr val="tx2"/>
              </a:buClr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Select 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the formula for the salt product that is produced from heating 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your unknown and 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clearly 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show a 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labeled 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calculation of the 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respective molar 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masses of the Reactant and the Product. </a:t>
            </a:r>
            <a:r>
              <a:rPr lang="en-US" sz="2000" b="1" dirty="0" smtClean="0">
                <a:latin typeface="Calibri" charset="0"/>
                <a:ea typeface="ＭＳ Ｐゴシック" charset="0"/>
                <a:cs typeface="ＭＳ Ｐゴシック" charset="0"/>
              </a:rPr>
              <a:t>Record the molar masses of </a:t>
            </a:r>
            <a:r>
              <a:rPr lang="en-US" sz="2000" b="1" dirty="0">
                <a:latin typeface="Calibri" charset="0"/>
                <a:ea typeface="ＭＳ Ｐゴシック" charset="0"/>
                <a:cs typeface="ＭＳ Ｐゴシック" charset="0"/>
              </a:rPr>
              <a:t>all eight </a:t>
            </a:r>
            <a:r>
              <a:rPr lang="en-US" sz="2000" b="1" dirty="0" smtClean="0">
                <a:latin typeface="Calibri" charset="0"/>
                <a:ea typeface="ＭＳ Ｐゴシック" charset="0"/>
                <a:cs typeface="ＭＳ Ｐゴシック" charset="0"/>
              </a:rPr>
              <a:t>compounds on each individual form: 4 starting reactants and 4 salt products.</a:t>
            </a:r>
            <a:endParaRPr lang="en-US" sz="2000" b="1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Clr>
                <a:schemeClr val="tx2"/>
              </a:buClr>
            </a:pPr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275" name="Rectangle 3">
            <a:hlinkClick r:id="rId3"/>
          </p:cNvPr>
          <p:cNvSpPr>
            <a:spLocks noChangeArrowheads="1"/>
          </p:cNvSpPr>
          <p:nvPr/>
        </p:nvSpPr>
        <p:spPr bwMode="auto">
          <a:xfrm>
            <a:off x="781050" y="762000"/>
            <a:ext cx="7391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2"/>
              </a:buClr>
            </a:pPr>
            <a:r>
              <a:rPr lang="en-US" i="1" dirty="0"/>
              <a:t>http://</a:t>
            </a:r>
            <a:r>
              <a:rPr lang="en-US" i="1" dirty="0" err="1"/>
              <a:t>www.chemconnections.org</a:t>
            </a:r>
            <a:r>
              <a:rPr lang="en-US" i="1" dirty="0"/>
              <a:t>/general/chem108/</a:t>
            </a:r>
            <a:r>
              <a:rPr lang="en-US" i="1" dirty="0" err="1"/>
              <a:t>Nomenclature.htm</a:t>
            </a:r>
            <a:endParaRPr lang="en-US" i="1" dirty="0"/>
          </a:p>
        </p:txBody>
      </p:sp>
      <p:pic>
        <p:nvPicPr>
          <p:cNvPr id="2" name="Picture 1" descr="Screen Shot 2019-10-03 at 2.36.4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352800"/>
            <a:ext cx="2438400" cy="2996143"/>
          </a:xfrm>
          <a:prstGeom prst="rect">
            <a:avLst/>
          </a:prstGeom>
        </p:spPr>
      </p:pic>
      <p:pic>
        <p:nvPicPr>
          <p:cNvPr id="3" name="Picture 2" descr="Screen Shot 2019-10-03 at 2.37.3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687" y="3429000"/>
            <a:ext cx="2337913" cy="28331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67000" y="3810000"/>
            <a:ext cx="609600" cy="215444"/>
          </a:xfrm>
          <a:prstGeom prst="rect">
            <a:avLst/>
          </a:prstGeom>
          <a:solidFill>
            <a:schemeClr val="accent4">
              <a:lumMod val="40000"/>
              <a:lumOff val="6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6477000" y="3810000"/>
            <a:ext cx="609600" cy="215444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2590800" y="5270956"/>
            <a:ext cx="609600" cy="215444"/>
          </a:xfrm>
          <a:prstGeom prst="rect">
            <a:avLst/>
          </a:prstGeom>
          <a:solidFill>
            <a:schemeClr val="accent1">
              <a:lumMod val="60000"/>
              <a:lumOff val="4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6477000" y="5270956"/>
            <a:ext cx="609600" cy="215444"/>
          </a:xfrm>
          <a:prstGeom prst="rect">
            <a:avLst/>
          </a:prstGeom>
          <a:solidFill>
            <a:schemeClr val="accent3">
              <a:lumMod val="60000"/>
              <a:lumOff val="4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9748107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7" name="Object 2"/>
          <p:cNvGraphicFramePr>
            <a:graphicFrameLocks noChangeAspect="1"/>
          </p:cNvGraphicFramePr>
          <p:nvPr/>
        </p:nvGraphicFramePr>
        <p:xfrm>
          <a:off x="685800" y="762000"/>
          <a:ext cx="8856663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83" name="Document" r:id="rId3" imgW="21942857" imgH="10006349" progId="Word.Document.12">
                  <p:link updateAutomatic="1"/>
                </p:oleObj>
              </mc:Choice>
              <mc:Fallback>
                <p:oleObj name="Document" r:id="rId3" imgW="21942857" imgH="10006349" progId="Word.Document.12">
                  <p:link updateAutomatic="1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762000"/>
                        <a:ext cx="8856663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8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685800" y="1219200"/>
            <a:ext cx="6172200" cy="1828800"/>
          </a:xfrm>
          <a:prstGeom prst="rect">
            <a:avLst/>
          </a:prstGeom>
          <a:solidFill>
            <a:schemeClr val="accent1">
              <a:alpha val="25098"/>
            </a:schemeClr>
          </a:solidFill>
          <a:ln w="127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0419" name="TextBox 3"/>
          <p:cNvSpPr txBox="1">
            <a:spLocks noChangeArrowheads="1"/>
          </p:cNvSpPr>
          <p:nvPr/>
        </p:nvSpPr>
        <p:spPr bwMode="auto">
          <a:xfrm>
            <a:off x="3581400" y="18288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0000FF"/>
                </a:solidFill>
              </a:rPr>
              <a:t>Salt</a:t>
            </a:r>
          </a:p>
        </p:txBody>
      </p:sp>
      <p:sp>
        <p:nvSpPr>
          <p:cNvPr id="60420" name="TextBox 4"/>
          <p:cNvSpPr txBox="1">
            <a:spLocks noChangeArrowheads="1"/>
          </p:cNvSpPr>
          <p:nvPr/>
        </p:nvSpPr>
        <p:spPr bwMode="auto">
          <a:xfrm>
            <a:off x="3886200" y="27432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0000FF"/>
                </a:solidFill>
              </a:rPr>
              <a:t>Salt</a:t>
            </a:r>
          </a:p>
        </p:txBody>
      </p:sp>
      <p:sp>
        <p:nvSpPr>
          <p:cNvPr id="60421" name="TextBox 5"/>
          <p:cNvSpPr txBox="1">
            <a:spLocks noChangeArrowheads="1"/>
          </p:cNvSpPr>
          <p:nvPr/>
        </p:nvSpPr>
        <p:spPr bwMode="auto">
          <a:xfrm>
            <a:off x="3505200" y="38100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0000FF"/>
                </a:solidFill>
              </a:rPr>
              <a:t>Salt</a:t>
            </a:r>
          </a:p>
        </p:txBody>
      </p:sp>
      <p:sp>
        <p:nvSpPr>
          <p:cNvPr id="60422" name="TextBox 6"/>
          <p:cNvSpPr txBox="1">
            <a:spLocks noChangeArrowheads="1"/>
          </p:cNvSpPr>
          <p:nvPr/>
        </p:nvSpPr>
        <p:spPr bwMode="auto">
          <a:xfrm>
            <a:off x="3276600" y="48006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0000FF"/>
                </a:solidFill>
              </a:rPr>
              <a:t>Salt</a:t>
            </a:r>
          </a:p>
        </p:txBody>
      </p:sp>
      <p:sp>
        <p:nvSpPr>
          <p:cNvPr id="60424" name="TextBox 10"/>
          <p:cNvSpPr txBox="1">
            <a:spLocks noChangeArrowheads="1"/>
          </p:cNvSpPr>
          <p:nvPr/>
        </p:nvSpPr>
        <p:spPr bwMode="auto">
          <a:xfrm>
            <a:off x="914400" y="1828800"/>
            <a:ext cx="1905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DA3D1E"/>
                </a:solidFill>
              </a:rPr>
              <a:t>Unknown Sample</a:t>
            </a:r>
          </a:p>
        </p:txBody>
      </p:sp>
      <p:sp>
        <p:nvSpPr>
          <p:cNvPr id="60425" name="TextBox 11"/>
          <p:cNvSpPr txBox="1">
            <a:spLocks noChangeArrowheads="1"/>
          </p:cNvSpPr>
          <p:nvPr/>
        </p:nvSpPr>
        <p:spPr bwMode="auto">
          <a:xfrm>
            <a:off x="990600" y="2743200"/>
            <a:ext cx="1905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DA3D1E"/>
                </a:solidFill>
              </a:rPr>
              <a:t>Unknown Sample</a:t>
            </a:r>
          </a:p>
        </p:txBody>
      </p:sp>
      <p:sp>
        <p:nvSpPr>
          <p:cNvPr id="60426" name="TextBox 12"/>
          <p:cNvSpPr txBox="1">
            <a:spLocks noChangeArrowheads="1"/>
          </p:cNvSpPr>
          <p:nvPr/>
        </p:nvSpPr>
        <p:spPr bwMode="auto">
          <a:xfrm>
            <a:off x="762000" y="3776663"/>
            <a:ext cx="1905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DA3D1E"/>
                </a:solidFill>
              </a:rPr>
              <a:t>Unknown Sample</a:t>
            </a:r>
          </a:p>
        </p:txBody>
      </p:sp>
      <p:sp>
        <p:nvSpPr>
          <p:cNvPr id="60427" name="TextBox 13"/>
          <p:cNvSpPr txBox="1">
            <a:spLocks noChangeArrowheads="1"/>
          </p:cNvSpPr>
          <p:nvPr/>
        </p:nvSpPr>
        <p:spPr bwMode="auto">
          <a:xfrm>
            <a:off x="762000" y="4767263"/>
            <a:ext cx="1905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DA3D1E"/>
                </a:solidFill>
              </a:rPr>
              <a:t>Unknown Sample</a:t>
            </a:r>
          </a:p>
        </p:txBody>
      </p:sp>
      <p:sp>
        <p:nvSpPr>
          <p:cNvPr id="60430" name="TextBox 18"/>
          <p:cNvSpPr txBox="1">
            <a:spLocks noChangeArrowheads="1"/>
          </p:cNvSpPr>
          <p:nvPr/>
        </p:nvSpPr>
        <p:spPr bwMode="auto">
          <a:xfrm>
            <a:off x="200212" y="5029200"/>
            <a:ext cx="62767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dirty="0"/>
              <a:t>Theoretical </a:t>
            </a:r>
            <a:r>
              <a:rPr lang="en-US" sz="2000" b="1" dirty="0" smtClean="0"/>
              <a:t>Calculations for Hydrates:</a:t>
            </a:r>
            <a:endParaRPr lang="en-US" sz="2000" b="1" dirty="0"/>
          </a:p>
        </p:txBody>
      </p:sp>
      <p:sp>
        <p:nvSpPr>
          <p:cNvPr id="60431" name="TextBox 17"/>
          <p:cNvSpPr txBox="1">
            <a:spLocks noChangeArrowheads="1"/>
          </p:cNvSpPr>
          <p:nvPr/>
        </p:nvSpPr>
        <p:spPr bwMode="auto">
          <a:xfrm>
            <a:off x="7772400" y="3042303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60432" name="TextBox 18"/>
          <p:cNvSpPr txBox="1">
            <a:spLocks noChangeArrowheads="1"/>
          </p:cNvSpPr>
          <p:nvPr/>
        </p:nvSpPr>
        <p:spPr bwMode="auto">
          <a:xfrm>
            <a:off x="7581900" y="3686175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0433" name="TextBox 18"/>
          <p:cNvSpPr txBox="1">
            <a:spLocks noChangeArrowheads="1"/>
          </p:cNvSpPr>
          <p:nvPr/>
        </p:nvSpPr>
        <p:spPr bwMode="auto">
          <a:xfrm>
            <a:off x="1447800" y="76200"/>
            <a:ext cx="6477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dirty="0" smtClean="0">
                <a:latin typeface="Calibri" charset="0"/>
              </a:rPr>
              <a:t>What</a:t>
            </a:r>
            <a:r>
              <a:rPr lang="ja-JP" altLang="en-US" sz="3200" dirty="0" smtClean="0">
                <a:latin typeface="Calibri" charset="0"/>
              </a:rPr>
              <a:t>’</a:t>
            </a:r>
            <a:r>
              <a:rPr lang="en-US" altLang="ja-JP" sz="3200" dirty="0" smtClean="0">
                <a:latin typeface="Calibri" charset="0"/>
              </a:rPr>
              <a:t>s </a:t>
            </a:r>
            <a:r>
              <a:rPr lang="en-US" altLang="ja-JP" sz="3200" dirty="0">
                <a:latin typeface="Calibri" charset="0"/>
              </a:rPr>
              <a:t>My Formula?</a:t>
            </a:r>
            <a:endParaRPr lang="en-US" sz="3200" dirty="0">
              <a:latin typeface="Calibri" charset="0"/>
            </a:endParaRPr>
          </a:p>
        </p:txBody>
      </p:sp>
      <p:sp>
        <p:nvSpPr>
          <p:cNvPr id="19" name="TextBox 17"/>
          <p:cNvSpPr txBox="1">
            <a:spLocks noChangeArrowheads="1"/>
          </p:cNvSpPr>
          <p:nvPr/>
        </p:nvSpPr>
        <p:spPr bwMode="auto">
          <a:xfrm>
            <a:off x="2698376" y="4338638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0" name="TextBox 17"/>
          <p:cNvSpPr txBox="1">
            <a:spLocks noChangeArrowheads="1"/>
          </p:cNvSpPr>
          <p:nvPr/>
        </p:nvSpPr>
        <p:spPr bwMode="auto">
          <a:xfrm>
            <a:off x="2850776" y="3429000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1" name="TextBox 17"/>
          <p:cNvSpPr txBox="1">
            <a:spLocks noChangeArrowheads="1"/>
          </p:cNvSpPr>
          <p:nvPr/>
        </p:nvSpPr>
        <p:spPr bwMode="auto">
          <a:xfrm>
            <a:off x="3352800" y="2438400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2" name="TextBox 17"/>
          <p:cNvSpPr txBox="1">
            <a:spLocks noChangeArrowheads="1"/>
          </p:cNvSpPr>
          <p:nvPr/>
        </p:nvSpPr>
        <p:spPr bwMode="auto">
          <a:xfrm>
            <a:off x="3200400" y="1524000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3" name="TextBox 17"/>
          <p:cNvSpPr txBox="1">
            <a:spLocks noChangeArrowheads="1"/>
          </p:cNvSpPr>
          <p:nvPr/>
        </p:nvSpPr>
        <p:spPr bwMode="auto">
          <a:xfrm>
            <a:off x="381000" y="2438400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4" name="TextBox 17"/>
          <p:cNvSpPr txBox="1">
            <a:spLocks noChangeArrowheads="1"/>
          </p:cNvSpPr>
          <p:nvPr/>
        </p:nvSpPr>
        <p:spPr bwMode="auto">
          <a:xfrm>
            <a:off x="304800" y="1524000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5334000"/>
            <a:ext cx="84582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 smtClean="0">
                <a:latin typeface="Times"/>
                <a:cs typeface="Times"/>
              </a:rPr>
              <a:t>1 mole hydrate = 1 mole Salt Product </a:t>
            </a:r>
            <a:r>
              <a:rPr lang="en-US" sz="2200" i="1" dirty="0" smtClean="0">
                <a:solidFill>
                  <a:schemeClr val="accent6">
                    <a:lumMod val="75000"/>
                  </a:schemeClr>
                </a:solidFill>
                <a:latin typeface="Times"/>
                <a:cs typeface="Times"/>
              </a:rPr>
              <a:t>(Unknowns c. and d.)</a:t>
            </a:r>
          </a:p>
          <a:p>
            <a:pPr algn="ctr"/>
            <a:r>
              <a:rPr lang="en-US" sz="2200" b="1" i="1" dirty="0" smtClean="0">
                <a:latin typeface="Times"/>
                <a:cs typeface="Times"/>
              </a:rPr>
              <a:t>Theoretical Mass of Salt Product = Molar Mass of Salt Product</a:t>
            </a:r>
          </a:p>
          <a:p>
            <a:pPr algn="ctr"/>
            <a:r>
              <a:rPr lang="en-US" sz="900" i="1" dirty="0" smtClean="0">
                <a:latin typeface="Times"/>
                <a:cs typeface="Times"/>
              </a:rPr>
              <a:t>________________</a:t>
            </a:r>
          </a:p>
          <a:p>
            <a:r>
              <a:rPr lang="en-US" sz="2200" i="1" dirty="0" smtClean="0">
                <a:solidFill>
                  <a:schemeClr val="accent6">
                    <a:lumMod val="75000"/>
                  </a:schemeClr>
                </a:solidFill>
                <a:latin typeface="Times"/>
                <a:cs typeface="Times"/>
              </a:rPr>
              <a:t>Unknowns a. </a:t>
            </a:r>
            <a:r>
              <a:rPr lang="en-US" sz="2200" i="1" dirty="0">
                <a:solidFill>
                  <a:schemeClr val="accent6">
                    <a:lumMod val="75000"/>
                  </a:schemeClr>
                </a:solidFill>
                <a:latin typeface="Times"/>
                <a:cs typeface="Times"/>
              </a:rPr>
              <a:t>and </a:t>
            </a:r>
            <a:r>
              <a:rPr lang="en-US" sz="2200" i="1" dirty="0" smtClean="0">
                <a:solidFill>
                  <a:schemeClr val="accent6">
                    <a:lumMod val="75000"/>
                  </a:schemeClr>
                </a:solidFill>
                <a:latin typeface="Times"/>
                <a:cs typeface="Times"/>
              </a:rPr>
              <a:t>b. </a:t>
            </a:r>
            <a:r>
              <a:rPr lang="en-US" sz="2200" i="1" dirty="0">
                <a:solidFill>
                  <a:schemeClr val="accent6">
                    <a:lumMod val="75000"/>
                  </a:schemeClr>
                </a:solidFill>
                <a:latin typeface="Times"/>
                <a:cs typeface="Times"/>
              </a:rPr>
              <a:t> </a:t>
            </a:r>
            <a:r>
              <a:rPr lang="en-US" sz="2200" i="1" dirty="0" smtClean="0">
                <a:latin typeface="Times"/>
                <a:cs typeface="Times"/>
              </a:rPr>
              <a:t>1 mole hydrogen carbonate = ½ mole Salt Product</a:t>
            </a:r>
            <a:endParaRPr lang="en-US" sz="2200" i="1" dirty="0">
              <a:solidFill>
                <a:schemeClr val="accent6">
                  <a:lumMod val="75000"/>
                </a:schemeClr>
              </a:solidFill>
              <a:latin typeface="Times"/>
              <a:cs typeface="Times"/>
            </a:endParaRPr>
          </a:p>
          <a:p>
            <a:endParaRPr lang="en-US" i="1" dirty="0" smtClean="0"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Box 6"/>
          <p:cNvSpPr txBox="1">
            <a:spLocks noChangeArrowheads="1"/>
          </p:cNvSpPr>
          <p:nvPr/>
        </p:nvSpPr>
        <p:spPr bwMode="auto">
          <a:xfrm>
            <a:off x="3162300" y="3158411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0000FF"/>
                </a:solidFill>
              </a:rPr>
              <a:t>Salt</a:t>
            </a:r>
          </a:p>
        </p:txBody>
      </p:sp>
      <p:sp>
        <p:nvSpPr>
          <p:cNvPr id="57347" name="TextBox 13"/>
          <p:cNvSpPr txBox="1">
            <a:spLocks noChangeArrowheads="1"/>
          </p:cNvSpPr>
          <p:nvPr/>
        </p:nvSpPr>
        <p:spPr bwMode="auto">
          <a:xfrm>
            <a:off x="533400" y="3175001"/>
            <a:ext cx="1905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 dirty="0">
                <a:solidFill>
                  <a:srgbClr val="DA3D1E"/>
                </a:solidFill>
              </a:rPr>
              <a:t>Unknown Sample</a:t>
            </a: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381000" y="957263"/>
            <a:ext cx="8077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>
              <a:latin typeface="Helvetica" charset="0"/>
            </a:endParaRP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              </a:t>
            </a:r>
          </a:p>
        </p:txBody>
      </p:sp>
      <p:graphicFrame>
        <p:nvGraphicFramePr>
          <p:cNvPr id="573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406662"/>
              </p:ext>
            </p:extLst>
          </p:nvPr>
        </p:nvGraphicFramePr>
        <p:xfrm>
          <a:off x="381000" y="2743200"/>
          <a:ext cx="9601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26" name="Document" r:id="rId3" imgW="21942857" imgH="1219048" progId="Word.Document.12">
                  <p:link updateAutomatic="1"/>
                </p:oleObj>
              </mc:Choice>
              <mc:Fallback>
                <p:oleObj name="Document" r:id="rId3" imgW="21942857" imgH="1219048" progId="Word.Document.12">
                  <p:link updateAutomatic="1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743200"/>
                        <a:ext cx="96012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8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4" name="Rectangle 17"/>
          <p:cNvSpPr>
            <a:spLocks noChangeArrowheads="1"/>
          </p:cNvSpPr>
          <p:nvPr/>
        </p:nvSpPr>
        <p:spPr bwMode="auto">
          <a:xfrm>
            <a:off x="266700" y="609600"/>
            <a:ext cx="84201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2"/>
              </a:buClr>
            </a:pPr>
            <a:r>
              <a:rPr lang="en-US" sz="2000" dirty="0" smtClean="0"/>
              <a:t>As a Group, </a:t>
            </a:r>
            <a:r>
              <a:rPr lang="en-US" sz="2000" dirty="0"/>
              <a:t>calculate </a:t>
            </a:r>
            <a:r>
              <a:rPr lang="en-US" sz="2000" dirty="0" smtClean="0"/>
              <a:t>the Mass </a:t>
            </a:r>
            <a:r>
              <a:rPr lang="en-US" sz="2000" dirty="0"/>
              <a:t>Percent Composition of the salt products </a:t>
            </a:r>
            <a:r>
              <a:rPr lang="en-US" sz="2000" dirty="0" smtClean="0"/>
              <a:t>relative </a:t>
            </a:r>
            <a:r>
              <a:rPr lang="en-US" sz="2000" dirty="0"/>
              <a:t>to the respective starting unknown </a:t>
            </a:r>
            <a:r>
              <a:rPr lang="en-US" sz="2000" dirty="0" smtClean="0"/>
              <a:t>in </a:t>
            </a:r>
            <a:r>
              <a:rPr lang="en-US" sz="2000" dirty="0" smtClean="0"/>
              <a:t>each of the 4 possible </a:t>
            </a:r>
            <a:r>
              <a:rPr lang="en-US" sz="2000" dirty="0" smtClean="0"/>
              <a:t>unknowns: their </a:t>
            </a:r>
            <a:r>
              <a:rPr lang="en-US" sz="2000" dirty="0" smtClean="0"/>
              <a:t>respective </a:t>
            </a:r>
            <a:r>
              <a:rPr lang="en-US" sz="2000" dirty="0"/>
              <a:t>Theoretical Mass </a:t>
            </a:r>
            <a:r>
              <a:rPr lang="en-US" sz="2000" dirty="0" smtClean="0"/>
              <a:t>equals the Molar Mass.</a:t>
            </a:r>
            <a:endParaRPr lang="en-US" sz="2000" dirty="0" smtClean="0"/>
          </a:p>
          <a:p>
            <a:pPr algn="ctr">
              <a:buClr>
                <a:schemeClr val="tx2"/>
              </a:buClr>
            </a:pPr>
            <a:r>
              <a:rPr lang="en-US" sz="2000" dirty="0" smtClean="0"/>
              <a:t>Note </a:t>
            </a:r>
            <a:r>
              <a:rPr lang="en-US" sz="2000" dirty="0" smtClean="0"/>
              <a:t>that sodium hydrogen </a:t>
            </a:r>
            <a:r>
              <a:rPr lang="en-US" sz="2000" dirty="0" smtClean="0"/>
              <a:t>carbonate </a:t>
            </a:r>
            <a:r>
              <a:rPr lang="en-US" sz="2000" dirty="0" smtClean="0"/>
              <a:t>and potassium hydrogen </a:t>
            </a:r>
            <a:r>
              <a:rPr lang="en-US" sz="2000" dirty="0" smtClean="0"/>
              <a:t>carbonate </a:t>
            </a:r>
            <a:r>
              <a:rPr lang="en-US" sz="2000" dirty="0" smtClean="0"/>
              <a:t>have to </a:t>
            </a:r>
            <a:r>
              <a:rPr lang="en-US" sz="2000" dirty="0" smtClean="0"/>
              <a:t>include an adjustment for the difference in the number of moles produced relative to the starting reactant. Example:</a:t>
            </a:r>
            <a:endParaRPr lang="en-US" sz="2000" dirty="0"/>
          </a:p>
        </p:txBody>
      </p:sp>
      <p:sp>
        <p:nvSpPr>
          <p:cNvPr id="57355" name="TextBox 19"/>
          <p:cNvSpPr txBox="1">
            <a:spLocks noChangeArrowheads="1"/>
          </p:cNvSpPr>
          <p:nvPr/>
        </p:nvSpPr>
        <p:spPr bwMode="auto">
          <a:xfrm>
            <a:off x="2819400" y="2743200"/>
            <a:ext cx="304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b="1" i="1" dirty="0">
                <a:solidFill>
                  <a:srgbClr val="0000FF"/>
                </a:solidFill>
                <a:latin typeface="Times" charset="0"/>
                <a:cs typeface="Times" charset="0"/>
              </a:rPr>
              <a:t>1</a:t>
            </a:r>
            <a:endParaRPr lang="en-US" sz="2200" b="1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4982151"/>
            <a:ext cx="830580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000" smtClean="0"/>
          </a:p>
          <a:p>
            <a:pPr eaLnBrk="1" hangingPunct="1">
              <a:defRPr/>
            </a:pPr>
            <a:endParaRPr lang="en-US" sz="1000" smtClean="0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571500" y="3074896"/>
            <a:ext cx="6515100" cy="1897306"/>
            <a:chOff x="762000" y="4270921"/>
            <a:chExt cx="6515100" cy="1896877"/>
          </a:xfrm>
        </p:grpSpPr>
        <p:sp>
          <p:nvSpPr>
            <p:cNvPr id="57359" name="TextBox 18"/>
            <p:cNvSpPr txBox="1">
              <a:spLocks noChangeArrowheads="1"/>
            </p:cNvSpPr>
            <p:nvPr/>
          </p:nvSpPr>
          <p:spPr bwMode="auto">
            <a:xfrm>
              <a:off x="5676900" y="5767688"/>
              <a:ext cx="457200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b="1" i="1" dirty="0" smtClean="0">
                  <a:solidFill>
                    <a:srgbClr val="0000FF"/>
                  </a:solidFill>
                  <a:latin typeface="Times" charset="0"/>
                  <a:cs typeface="Times" charset="0"/>
                </a:rPr>
                <a:t>1</a:t>
              </a:r>
              <a:endParaRPr lang="en-US" sz="2000" b="1" dirty="0">
                <a:solidFill>
                  <a:srgbClr val="0000FF"/>
                </a:solidFill>
              </a:endParaRPr>
            </a:p>
          </p:txBody>
        </p:sp>
        <p:grpSp>
          <p:nvGrpSpPr>
            <p:cNvPr id="57360" name="Group 32"/>
            <p:cNvGrpSpPr>
              <a:grpSpLocks/>
            </p:cNvGrpSpPr>
            <p:nvPr/>
          </p:nvGrpSpPr>
          <p:grpSpPr bwMode="auto">
            <a:xfrm>
              <a:off x="762000" y="4270921"/>
              <a:ext cx="6515100" cy="1877680"/>
              <a:chOff x="762000" y="4270921"/>
              <a:chExt cx="6515100" cy="1877680"/>
            </a:xfrm>
          </p:grpSpPr>
          <p:cxnSp>
            <p:nvCxnSpPr>
              <p:cNvPr id="28" name="Straight Arrow Connector 27"/>
              <p:cNvCxnSpPr/>
              <p:nvPr/>
            </p:nvCxnSpPr>
            <p:spPr>
              <a:xfrm>
                <a:off x="3124200" y="4270921"/>
                <a:ext cx="2628900" cy="157295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7362" name="Group 15"/>
              <p:cNvGrpSpPr>
                <a:grpSpLocks/>
              </p:cNvGrpSpPr>
              <p:nvPr/>
            </p:nvGrpSpPr>
            <p:grpSpPr bwMode="auto">
              <a:xfrm>
                <a:off x="762000" y="4310600"/>
                <a:ext cx="6515100" cy="1838001"/>
                <a:chOff x="762000" y="4310600"/>
                <a:chExt cx="6515100" cy="1838001"/>
              </a:xfrm>
            </p:grpSpPr>
            <p:sp>
              <p:nvSpPr>
                <p:cNvPr id="57363" name="TextBox 29"/>
                <p:cNvSpPr txBox="1">
                  <a:spLocks noChangeArrowheads="1"/>
                </p:cNvSpPr>
                <p:nvPr/>
              </p:nvSpPr>
              <p:spPr bwMode="auto">
                <a:xfrm>
                  <a:off x="6819900" y="5748491"/>
                  <a:ext cx="457200" cy="4001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2000" b="1" i="1" dirty="0" smtClean="0">
                      <a:solidFill>
                        <a:srgbClr val="FF0000"/>
                      </a:solidFill>
                      <a:latin typeface="Times" charset="0"/>
                      <a:cs typeface="Times" charset="0"/>
                    </a:rPr>
                    <a:t>2</a:t>
                  </a:r>
                  <a:endParaRPr lang="en-US" sz="2000" b="1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31" name="Straight Arrow Connector 30"/>
                <p:cNvCxnSpPr/>
                <p:nvPr/>
              </p:nvCxnSpPr>
              <p:spPr>
                <a:xfrm>
                  <a:off x="762000" y="4310600"/>
                  <a:ext cx="6057900" cy="1533271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7358" name="TextBox 21"/>
          <p:cNvSpPr txBox="1">
            <a:spLocks noChangeArrowheads="1"/>
          </p:cNvSpPr>
          <p:nvPr/>
        </p:nvSpPr>
        <p:spPr bwMode="auto">
          <a:xfrm>
            <a:off x="1295400" y="76200"/>
            <a:ext cx="6477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dirty="0" smtClean="0">
                <a:latin typeface="Calibri" charset="0"/>
              </a:rPr>
              <a:t>What</a:t>
            </a:r>
            <a:r>
              <a:rPr lang="ja-JP" altLang="en-US" sz="3200" dirty="0" smtClean="0">
                <a:latin typeface="Calibri" charset="0"/>
              </a:rPr>
              <a:t>’</a:t>
            </a:r>
            <a:r>
              <a:rPr lang="en-US" altLang="ja-JP" sz="3200" dirty="0" smtClean="0">
                <a:latin typeface="Calibri" charset="0"/>
              </a:rPr>
              <a:t>s </a:t>
            </a:r>
            <a:r>
              <a:rPr lang="en-US" altLang="ja-JP" sz="3200" dirty="0">
                <a:latin typeface="Calibri" charset="0"/>
              </a:rPr>
              <a:t>My Formula?</a:t>
            </a:r>
            <a:endParaRPr lang="en-US" sz="3200" dirty="0">
              <a:latin typeface="Calibri" charset="0"/>
            </a:endParaRPr>
          </a:p>
        </p:txBody>
      </p:sp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428812" y="3790890"/>
            <a:ext cx="62767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/>
              <a:t>Theoretical </a:t>
            </a:r>
            <a:r>
              <a:rPr lang="en-US" sz="2000" dirty="0" smtClean="0"/>
              <a:t>Calculations for hydrogen carbonates: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228600" y="3899118"/>
            <a:ext cx="8458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200" i="1" dirty="0" smtClean="0">
              <a:latin typeface="Times"/>
              <a:cs typeface="Times"/>
            </a:endParaRPr>
          </a:p>
          <a:p>
            <a:pPr algn="ctr"/>
            <a:endParaRPr lang="en-US" sz="2200" i="1" dirty="0">
              <a:latin typeface="Times"/>
              <a:cs typeface="Times"/>
            </a:endParaRPr>
          </a:p>
          <a:p>
            <a:pPr algn="ctr"/>
            <a:r>
              <a:rPr lang="en-US" sz="2200" i="1" dirty="0" smtClean="0">
                <a:latin typeface="Times"/>
                <a:cs typeface="Times"/>
              </a:rPr>
              <a:t>Mass Salt = Molar Mass Salt (g/</a:t>
            </a:r>
            <a:r>
              <a:rPr lang="en-US" sz="2200" i="1" dirty="0" err="1" smtClean="0">
                <a:latin typeface="Times"/>
                <a:cs typeface="Times"/>
              </a:rPr>
              <a:t>mol</a:t>
            </a:r>
            <a:r>
              <a:rPr lang="en-US" sz="2200" i="1" dirty="0" smtClean="0">
                <a:latin typeface="Times"/>
                <a:cs typeface="Times"/>
              </a:rPr>
              <a:t>) x    </a:t>
            </a:r>
            <a:r>
              <a:rPr lang="en-US" sz="2200" i="1" dirty="0" err="1" smtClean="0">
                <a:latin typeface="Times"/>
                <a:cs typeface="Times"/>
              </a:rPr>
              <a:t>mol</a:t>
            </a:r>
            <a:r>
              <a:rPr lang="en-US" sz="2200" i="1" baseline="-25000" dirty="0" err="1" smtClean="0">
                <a:latin typeface="Times"/>
                <a:cs typeface="Times"/>
              </a:rPr>
              <a:t>salt</a:t>
            </a:r>
            <a:r>
              <a:rPr lang="en-US" sz="2200" i="1" baseline="-25000" dirty="0" smtClean="0">
                <a:latin typeface="Times"/>
                <a:cs typeface="Times"/>
              </a:rPr>
              <a:t> </a:t>
            </a:r>
            <a:r>
              <a:rPr lang="en-US" sz="2200" i="1" dirty="0" smtClean="0">
                <a:latin typeface="Times"/>
                <a:cs typeface="Times"/>
              </a:rPr>
              <a:t>/     mol</a:t>
            </a:r>
            <a:r>
              <a:rPr lang="en-US" sz="2200" i="1" baseline="-25000" dirty="0" smtClean="0">
                <a:latin typeface="Times"/>
                <a:cs typeface="Times"/>
              </a:rPr>
              <a:t>HCO3-</a:t>
            </a:r>
            <a:r>
              <a:rPr lang="en-US" sz="2200" i="1" dirty="0" smtClean="0">
                <a:latin typeface="Times"/>
                <a:cs typeface="Times"/>
              </a:rPr>
              <a:t> </a:t>
            </a:r>
          </a:p>
          <a:p>
            <a:pPr algn="ctr"/>
            <a:r>
              <a:rPr lang="en-US" sz="2200" i="1" dirty="0" smtClean="0">
                <a:latin typeface="Times"/>
                <a:cs typeface="Times"/>
              </a:rPr>
              <a:t>1 mole hydrogen carbonate = ½ mole Salt Product</a:t>
            </a:r>
            <a:endParaRPr lang="en-US" sz="2200" i="1" dirty="0">
              <a:solidFill>
                <a:schemeClr val="accent6">
                  <a:lumMod val="75000"/>
                </a:schemeClr>
              </a:solidFill>
              <a:latin typeface="Times"/>
              <a:cs typeface="Time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235" y="5707529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"/>
                <a:cs typeface="Times"/>
              </a:rPr>
              <a:t>Mass </a:t>
            </a:r>
            <a:r>
              <a:rPr lang="en-US" i="1" dirty="0" smtClean="0">
                <a:latin typeface="Times"/>
                <a:cs typeface="Times"/>
              </a:rPr>
              <a:t>% Salt = Theoretical Mass Salt / Molar </a:t>
            </a:r>
            <a:r>
              <a:rPr lang="en-US" i="1" dirty="0" err="1" smtClean="0">
                <a:latin typeface="Times"/>
                <a:cs typeface="Times"/>
              </a:rPr>
              <a:t>Mass</a:t>
            </a:r>
            <a:r>
              <a:rPr lang="en-US" i="1" baseline="-25000" dirty="0" err="1" smtClean="0">
                <a:latin typeface="Times"/>
                <a:cs typeface="Times"/>
              </a:rPr>
              <a:t>unknown</a:t>
            </a:r>
            <a:r>
              <a:rPr lang="en-US" i="1" dirty="0" smtClean="0">
                <a:latin typeface="Times"/>
                <a:cs typeface="Times"/>
              </a:rPr>
              <a:t> x 100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7715250" cy="1143000"/>
          </a:xfrm>
          <a:effectLst>
            <a:outerShdw blurRad="63500" dist="35921" dir="2700000" algn="ctr" rotWithShape="0">
              <a:srgbClr val="000000"/>
            </a:outerShdw>
          </a:effectLst>
        </p:spPr>
        <p:txBody>
          <a:bodyPr lIns="90487" tIns="44450" rIns="90487" bIns="44450"/>
          <a:lstStyle/>
          <a:p>
            <a:pPr>
              <a:defRPr/>
            </a:pPr>
            <a:r>
              <a:rPr lang="en-US" sz="4000" i="1" dirty="0" smtClean="0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i="1" dirty="0" smtClean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4000" i="1" dirty="0" smtClean="0">
                <a:latin typeface="Calibri" charset="0"/>
                <a:ea typeface="ＭＳ Ｐゴシック" charset="0"/>
                <a:cs typeface="ＭＳ Ｐゴシック" charset="0"/>
              </a:rPr>
              <a:t>Theoretical Mass &amp;</a:t>
            </a:r>
            <a:r>
              <a:rPr lang="en-US" sz="4000" i="1" dirty="0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i="1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4000" i="1" dirty="0" smtClean="0">
                <a:latin typeface="Calibri" charset="0"/>
                <a:ea typeface="ＭＳ Ｐゴシック" charset="0"/>
                <a:cs typeface="ＭＳ Ｐゴシック" charset="0"/>
              </a:rPr>
              <a:t>Mass % Salt Product</a:t>
            </a:r>
            <a:endParaRPr lang="en-US" sz="4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991600" cy="4114800"/>
          </a:xfrm>
          <a:noFill/>
        </p:spPr>
        <p:txBody>
          <a:bodyPr lIns="90487" tIns="44450" rIns="90487" bIns="44450"/>
          <a:lstStyle/>
          <a:p>
            <a:pPr>
              <a:buClr>
                <a:schemeClr val="tx2"/>
              </a:buClr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Show clear calculations for the Mass % of the respective Salt Products for each of the 4 unknowns a., b., c., &amp; d. Circle or highlight the Mass 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%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 for the unknowns on your form as shown below.</a:t>
            </a:r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Clr>
                <a:schemeClr val="tx2"/>
              </a:buClr>
            </a:pPr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Screen Shot 2019-10-03 at 2.36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718857"/>
            <a:ext cx="2438400" cy="2996143"/>
          </a:xfrm>
          <a:prstGeom prst="rect">
            <a:avLst/>
          </a:prstGeom>
        </p:spPr>
      </p:pic>
      <p:pic>
        <p:nvPicPr>
          <p:cNvPr id="3" name="Picture 2" descr="Screen Shot 2019-10-03 at 2.37.3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687" y="2805642"/>
            <a:ext cx="2337913" cy="28331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9646" y="3570213"/>
            <a:ext cx="799353" cy="215444"/>
          </a:xfrm>
          <a:prstGeom prst="rect">
            <a:avLst/>
          </a:prstGeom>
          <a:solidFill>
            <a:schemeClr val="accent4">
              <a:lumMod val="40000"/>
              <a:lumOff val="6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Mass % =</a:t>
            </a:r>
            <a:endParaRPr lang="en-US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6248400" y="3594556"/>
            <a:ext cx="838200" cy="215444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Mass </a:t>
            </a:r>
            <a:r>
              <a:rPr lang="en-US" sz="800" dirty="0" smtClean="0"/>
              <a:t>% = </a:t>
            </a:r>
            <a:endParaRPr 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2514600" y="4953000"/>
            <a:ext cx="762000" cy="215444"/>
          </a:xfrm>
          <a:prstGeom prst="rect">
            <a:avLst/>
          </a:prstGeom>
          <a:solidFill>
            <a:schemeClr val="accent1">
              <a:lumMod val="60000"/>
              <a:lumOff val="4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Mass % </a:t>
            </a:r>
            <a:r>
              <a:rPr lang="en-US" sz="800" dirty="0" smtClean="0"/>
              <a:t> =</a:t>
            </a:r>
            <a:endParaRPr lang="en-US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6248400" y="4953000"/>
            <a:ext cx="838200" cy="215444"/>
          </a:xfrm>
          <a:prstGeom prst="rect">
            <a:avLst/>
          </a:prstGeom>
          <a:solidFill>
            <a:schemeClr val="accent3">
              <a:lumMod val="60000"/>
              <a:lumOff val="4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Mass % </a:t>
            </a:r>
            <a:r>
              <a:rPr lang="en-US" sz="800" dirty="0" smtClean="0"/>
              <a:t> =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9871509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7" name="Title 1"/>
          <p:cNvSpPr txBox="1">
            <a:spLocks/>
          </p:cNvSpPr>
          <p:nvPr/>
        </p:nvSpPr>
        <p:spPr bwMode="auto">
          <a:xfrm>
            <a:off x="457200" y="304800"/>
            <a:ext cx="3352800" cy="609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dirty="0">
                <a:latin typeface="Calibri" charset="0"/>
              </a:rPr>
              <a:t>Your </a:t>
            </a:r>
            <a:r>
              <a:rPr lang="en-US" sz="2800" dirty="0" smtClean="0">
                <a:latin typeface="Calibri" charset="0"/>
              </a:rPr>
              <a:t>group </a:t>
            </a:r>
            <a:r>
              <a:rPr lang="en-US" sz="2800" dirty="0">
                <a:latin typeface="Calibri" charset="0"/>
              </a:rPr>
              <a:t>is to obtain  a minimum of 2 unknowns up to a maximum of </a:t>
            </a:r>
            <a:r>
              <a:rPr lang="en-US" sz="2800" dirty="0" smtClean="0">
                <a:latin typeface="Calibri" charset="0"/>
              </a:rPr>
              <a:t>4 or 5  </a:t>
            </a:r>
            <a:r>
              <a:rPr lang="en-US" sz="2800" dirty="0">
                <a:latin typeface="Calibri" charset="0"/>
              </a:rPr>
              <a:t>unknowns from Dr. R., then complete the </a:t>
            </a:r>
            <a:r>
              <a:rPr lang="en-US" sz="2800" dirty="0" smtClean="0">
                <a:latin typeface="Calibri" charset="0"/>
              </a:rPr>
              <a:t>procedure. Each of you will complete a data </a:t>
            </a:r>
            <a:r>
              <a:rPr lang="en-US" sz="2800" dirty="0">
                <a:latin typeface="Calibri" charset="0"/>
              </a:rPr>
              <a:t>form for </a:t>
            </a:r>
            <a:r>
              <a:rPr lang="en-US" sz="2800" dirty="0" smtClean="0">
                <a:latin typeface="Calibri" charset="0"/>
              </a:rPr>
              <a:t>one </a:t>
            </a:r>
            <a:r>
              <a:rPr lang="en-US" sz="2800" dirty="0">
                <a:latin typeface="Calibri" charset="0"/>
              </a:rPr>
              <a:t>unknown </a:t>
            </a:r>
            <a:r>
              <a:rPr lang="en-US" sz="2800" dirty="0" smtClean="0">
                <a:latin typeface="Calibri" charset="0"/>
              </a:rPr>
              <a:t>(</a:t>
            </a:r>
            <a:r>
              <a:rPr lang="en-US" sz="2800" dirty="0">
                <a:latin typeface="Calibri" charset="0"/>
              </a:rPr>
              <a:t>replaces pg. 36)</a:t>
            </a:r>
            <a:r>
              <a:rPr lang="en-US" sz="4400" dirty="0">
                <a:latin typeface="Calibri" charset="0"/>
              </a:rPr>
              <a:t/>
            </a:r>
            <a:br>
              <a:rPr lang="en-US" sz="4400" dirty="0">
                <a:latin typeface="Calibri" charset="0"/>
              </a:rPr>
            </a:br>
            <a:endParaRPr lang="en-US" sz="3200" dirty="0">
              <a:latin typeface="Calibri" charset="0"/>
            </a:endParaRPr>
          </a:p>
        </p:txBody>
      </p:sp>
      <p:sp>
        <p:nvSpPr>
          <p:cNvPr id="61449" name="TextBox 10"/>
          <p:cNvSpPr txBox="1">
            <a:spLocks noChangeArrowheads="1"/>
          </p:cNvSpPr>
          <p:nvPr/>
        </p:nvSpPr>
        <p:spPr bwMode="auto">
          <a:xfrm>
            <a:off x="2683435" y="343647"/>
            <a:ext cx="6477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 smtClean="0">
                <a:latin typeface="Calibri" charset="0"/>
              </a:rPr>
              <a:t>What</a:t>
            </a:r>
            <a:r>
              <a:rPr lang="ja-JP" altLang="en-US" dirty="0" smtClean="0">
                <a:latin typeface="Calibri" charset="0"/>
              </a:rPr>
              <a:t>’</a:t>
            </a:r>
            <a:r>
              <a:rPr lang="en-US" altLang="ja-JP" dirty="0" smtClean="0">
                <a:latin typeface="Calibri" charset="0"/>
              </a:rPr>
              <a:t>s </a:t>
            </a:r>
            <a:r>
              <a:rPr lang="en-US" altLang="ja-JP" dirty="0">
                <a:latin typeface="Calibri" charset="0"/>
              </a:rPr>
              <a:t>My Formula?</a:t>
            </a:r>
            <a:endParaRPr lang="en-US" dirty="0">
              <a:latin typeface="Calibri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586740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When your Group has completed the Mass % calculations, bring all of the completed pages to Dr. R. to get your unknowns.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 descr="Screen Shot 2019-10-03 at 5.02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977900"/>
            <a:ext cx="3694140" cy="48133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9-10-04 at 2.07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371600"/>
            <a:ext cx="4994787" cy="5181600"/>
          </a:xfrm>
          <a:prstGeom prst="rect">
            <a:avLst/>
          </a:prstGeom>
          <a:ln>
            <a:solidFill>
              <a:srgbClr val="008000"/>
            </a:solidFill>
          </a:ln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447800" y="478117"/>
            <a:ext cx="63786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On-line Post Lab: submit by end of next week </a:t>
            </a:r>
            <a:endParaRPr lang="en-US" strike="sngStrike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hlinkClick r:id="rId3"/>
          </p:cNvPr>
          <p:cNvSpPr/>
          <p:nvPr/>
        </p:nvSpPr>
        <p:spPr>
          <a:xfrm>
            <a:off x="533400" y="914400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http://</a:t>
            </a:r>
            <a:r>
              <a:rPr lang="en-US" sz="1800" dirty="0" err="1"/>
              <a:t>chemconnections.org</a:t>
            </a:r>
            <a:r>
              <a:rPr lang="en-US" sz="1800" dirty="0"/>
              <a:t>/general/chem108/What's%20My%20Formula.html</a:t>
            </a:r>
          </a:p>
        </p:txBody>
      </p:sp>
    </p:spTree>
    <p:extLst>
      <p:ext uri="{BB962C8B-B14F-4D97-AF65-F5344CB8AC3E}">
        <p14:creationId xmlns:p14="http://schemas.microsoft.com/office/powerpoint/2010/main" val="3057662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685800" y="762000"/>
          <a:ext cx="8856663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64" name="Document" r:id="rId3" imgW="5486400" imgH="2501900" progId="Word.Document.12">
                  <p:link updateAutomatic="1"/>
                </p:oleObj>
              </mc:Choice>
              <mc:Fallback>
                <p:oleObj name="Document" r:id="rId3" imgW="5486400" imgH="2501900" progId="Word.Document.12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762000"/>
                        <a:ext cx="8856663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8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685800" y="1219200"/>
            <a:ext cx="6172200" cy="1828800"/>
          </a:xfrm>
          <a:prstGeom prst="rect">
            <a:avLst/>
          </a:prstGeom>
          <a:solidFill>
            <a:schemeClr val="accent1">
              <a:alpha val="25098"/>
            </a:schemeClr>
          </a:solidFill>
          <a:ln w="127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2" name="TextBox 3"/>
          <p:cNvSpPr txBox="1">
            <a:spLocks noChangeArrowheads="1"/>
          </p:cNvSpPr>
          <p:nvPr/>
        </p:nvSpPr>
        <p:spPr bwMode="auto">
          <a:xfrm>
            <a:off x="3581400" y="18288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0000FF"/>
                </a:solidFill>
              </a:rPr>
              <a:t>Salt</a:t>
            </a:r>
          </a:p>
        </p:txBody>
      </p:sp>
      <p:sp>
        <p:nvSpPr>
          <p:cNvPr id="19463" name="TextBox 4"/>
          <p:cNvSpPr txBox="1">
            <a:spLocks noChangeArrowheads="1"/>
          </p:cNvSpPr>
          <p:nvPr/>
        </p:nvSpPr>
        <p:spPr bwMode="auto">
          <a:xfrm>
            <a:off x="3886200" y="27432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0000FF"/>
                </a:solidFill>
              </a:rPr>
              <a:t>Salt</a:t>
            </a:r>
          </a:p>
        </p:txBody>
      </p:sp>
      <p:sp>
        <p:nvSpPr>
          <p:cNvPr id="19464" name="TextBox 5"/>
          <p:cNvSpPr txBox="1">
            <a:spLocks noChangeArrowheads="1"/>
          </p:cNvSpPr>
          <p:nvPr/>
        </p:nvSpPr>
        <p:spPr bwMode="auto">
          <a:xfrm>
            <a:off x="3505200" y="38100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0000FF"/>
                </a:solidFill>
              </a:rPr>
              <a:t>Salt</a:t>
            </a:r>
          </a:p>
        </p:txBody>
      </p:sp>
      <p:sp>
        <p:nvSpPr>
          <p:cNvPr id="19465" name="TextBox 6"/>
          <p:cNvSpPr txBox="1">
            <a:spLocks noChangeArrowheads="1"/>
          </p:cNvSpPr>
          <p:nvPr/>
        </p:nvSpPr>
        <p:spPr bwMode="auto">
          <a:xfrm>
            <a:off x="3276600" y="48006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0000FF"/>
                </a:solidFill>
              </a:rPr>
              <a:t>Salt</a:t>
            </a: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5651613"/>
              </p:ext>
            </p:extLst>
          </p:nvPr>
        </p:nvGraphicFramePr>
        <p:xfrm>
          <a:off x="-1295400" y="5715000"/>
          <a:ext cx="119697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65" name="Document" r:id="rId5" imgW="5486400" imgH="139700" progId="Word.Document.12">
                  <p:link updateAutomatic="1"/>
                </p:oleObj>
              </mc:Choice>
              <mc:Fallback>
                <p:oleObj name="Document" r:id="rId5" imgW="5486400" imgH="139700" progId="Word.Document.12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295400" y="5715000"/>
                        <a:ext cx="1196975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8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6" name="TextBox 10"/>
          <p:cNvSpPr txBox="1">
            <a:spLocks noChangeArrowheads="1"/>
          </p:cNvSpPr>
          <p:nvPr/>
        </p:nvSpPr>
        <p:spPr bwMode="auto">
          <a:xfrm>
            <a:off x="914400" y="1828800"/>
            <a:ext cx="1905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DA3D1E"/>
                </a:solidFill>
              </a:rPr>
              <a:t>Unknown Sample</a:t>
            </a:r>
          </a:p>
        </p:txBody>
      </p:sp>
      <p:sp>
        <p:nvSpPr>
          <p:cNvPr id="19467" name="TextBox 11"/>
          <p:cNvSpPr txBox="1">
            <a:spLocks noChangeArrowheads="1"/>
          </p:cNvSpPr>
          <p:nvPr/>
        </p:nvSpPr>
        <p:spPr bwMode="auto">
          <a:xfrm>
            <a:off x="990600" y="2743200"/>
            <a:ext cx="1905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DA3D1E"/>
                </a:solidFill>
              </a:rPr>
              <a:t>Unknown Sample</a:t>
            </a:r>
          </a:p>
        </p:txBody>
      </p:sp>
      <p:sp>
        <p:nvSpPr>
          <p:cNvPr id="19468" name="TextBox 12"/>
          <p:cNvSpPr txBox="1">
            <a:spLocks noChangeArrowheads="1"/>
          </p:cNvSpPr>
          <p:nvPr/>
        </p:nvSpPr>
        <p:spPr bwMode="auto">
          <a:xfrm>
            <a:off x="762000" y="3776663"/>
            <a:ext cx="1905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DA3D1E"/>
                </a:solidFill>
              </a:rPr>
              <a:t>Unknown Sample</a:t>
            </a:r>
          </a:p>
        </p:txBody>
      </p:sp>
      <p:sp>
        <p:nvSpPr>
          <p:cNvPr id="19469" name="TextBox 13"/>
          <p:cNvSpPr txBox="1">
            <a:spLocks noChangeArrowheads="1"/>
          </p:cNvSpPr>
          <p:nvPr/>
        </p:nvSpPr>
        <p:spPr bwMode="auto">
          <a:xfrm>
            <a:off x="762000" y="4767263"/>
            <a:ext cx="1905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i="1">
                <a:solidFill>
                  <a:srgbClr val="DA3D1E"/>
                </a:solidFill>
              </a:rPr>
              <a:t>Unknown Sample</a:t>
            </a:r>
          </a:p>
        </p:txBody>
      </p:sp>
      <p:sp>
        <p:nvSpPr>
          <p:cNvPr id="19470" name="TextBox 17"/>
          <p:cNvSpPr txBox="1">
            <a:spLocks noChangeArrowheads="1"/>
          </p:cNvSpPr>
          <p:nvPr/>
        </p:nvSpPr>
        <p:spPr bwMode="auto">
          <a:xfrm>
            <a:off x="228600" y="5253037"/>
            <a:ext cx="7848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Experimental Calculation</a:t>
            </a:r>
            <a:r>
              <a:rPr lang="en-US" sz="2000" dirty="0" smtClean="0"/>
              <a:t>: </a:t>
            </a:r>
            <a:r>
              <a:rPr lang="en-US" sz="2000" i="1" dirty="0">
                <a:solidFill>
                  <a:srgbClr val="FF0000"/>
                </a:solidFill>
              </a:rPr>
              <a:t>(After completing the </a:t>
            </a:r>
            <a:r>
              <a:rPr lang="en-US" sz="2000" i="1" dirty="0" err="1">
                <a:solidFill>
                  <a:srgbClr val="FF0000"/>
                </a:solidFill>
              </a:rPr>
              <a:t>heatings</a:t>
            </a:r>
            <a:r>
              <a:rPr lang="en-US" sz="2000" i="1" dirty="0">
                <a:solidFill>
                  <a:srgbClr val="FF0000"/>
                </a:solidFill>
              </a:rPr>
              <a:t>)</a:t>
            </a:r>
          </a:p>
          <a:p>
            <a:pPr eaLnBrk="1" hangingPunct="1"/>
            <a:endParaRPr lang="en-US" dirty="0"/>
          </a:p>
        </p:txBody>
      </p:sp>
      <p:sp>
        <p:nvSpPr>
          <p:cNvPr id="19474" name="TextBox 18"/>
          <p:cNvSpPr txBox="1">
            <a:spLocks noChangeArrowheads="1"/>
          </p:cNvSpPr>
          <p:nvPr/>
        </p:nvSpPr>
        <p:spPr bwMode="auto">
          <a:xfrm>
            <a:off x="1447800" y="76200"/>
            <a:ext cx="64770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dirty="0" smtClean="0">
                <a:latin typeface="Calibri" charset="0"/>
              </a:rPr>
              <a:t>What</a:t>
            </a:r>
            <a:r>
              <a:rPr lang="ja-JP" altLang="en-US" sz="3200" dirty="0" smtClean="0">
                <a:latin typeface="Calibri" charset="0"/>
              </a:rPr>
              <a:t>’</a:t>
            </a:r>
            <a:r>
              <a:rPr lang="en-US" sz="3200" dirty="0" smtClean="0">
                <a:latin typeface="Calibri" charset="0"/>
              </a:rPr>
              <a:t>s </a:t>
            </a:r>
            <a:r>
              <a:rPr lang="en-US" sz="3200" dirty="0">
                <a:latin typeface="Calibri" charset="0"/>
              </a:rPr>
              <a:t>My Formula? </a:t>
            </a:r>
            <a:r>
              <a:rPr lang="en-US" sz="3200" dirty="0" err="1">
                <a:latin typeface="Calibri" charset="0"/>
              </a:rPr>
              <a:t>Identificaton</a:t>
            </a:r>
            <a:endParaRPr lang="en-US" sz="3200" dirty="0">
              <a:latin typeface="Calibri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10671" y="1600200"/>
            <a:ext cx="8704729" cy="4883944"/>
            <a:chOff x="210671" y="1600200"/>
            <a:chExt cx="8704729" cy="4883944"/>
          </a:xfrm>
        </p:grpSpPr>
        <p:sp>
          <p:nvSpPr>
            <p:cNvPr id="19471" name="TextBox 18"/>
            <p:cNvSpPr txBox="1">
              <a:spLocks noChangeArrowheads="1"/>
            </p:cNvSpPr>
            <p:nvPr/>
          </p:nvSpPr>
          <p:spPr bwMode="auto">
            <a:xfrm>
              <a:off x="210671" y="6022181"/>
              <a:ext cx="86868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Comparison to </a:t>
              </a:r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Mass % Calculations 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for a, b, c, </a:t>
              </a:r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d</a:t>
              </a:r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7086600" y="1600200"/>
              <a:ext cx="1524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E46C0A"/>
                  </a:solidFill>
                </a:rPr>
                <a:t>85.26%</a:t>
              </a:r>
              <a:endParaRPr lang="en-US" dirty="0">
                <a:solidFill>
                  <a:srgbClr val="E46C0A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62800" y="2433935"/>
              <a:ext cx="1524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E46C0A"/>
                  </a:solidFill>
                </a:rPr>
                <a:t>79.09%</a:t>
              </a:r>
              <a:endParaRPr lang="en-US" dirty="0">
                <a:solidFill>
                  <a:srgbClr val="E46C0A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391400" y="3429000"/>
              <a:ext cx="1524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E46C0A"/>
                  </a:solidFill>
                </a:rPr>
                <a:t>63.08%</a:t>
              </a:r>
              <a:endParaRPr lang="en-US" dirty="0">
                <a:solidFill>
                  <a:srgbClr val="E46C0A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391400" y="4343400"/>
              <a:ext cx="1524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E46C0A"/>
                  </a:solidFill>
                </a:rPr>
                <a:t>69.02%</a:t>
              </a:r>
              <a:endParaRPr lang="en-US" dirty="0">
                <a:solidFill>
                  <a:srgbClr val="E46C0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2867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92854</TotalTime>
  <Words>2413</Words>
  <Application>Microsoft Macintosh PowerPoint</Application>
  <PresentationFormat>On-screen Show (4:3)</PresentationFormat>
  <Paragraphs>331</Paragraphs>
  <Slides>44</Slides>
  <Notes>13</Notes>
  <HiddenSlides>0</HiddenSlides>
  <MMClips>1</MMClips>
  <ScaleCrop>false</ScaleCrop>
  <HeadingPairs>
    <vt:vector size="8" baseType="variant">
      <vt:variant>
        <vt:lpstr>Theme</vt:lpstr>
      </vt:variant>
      <vt:variant>
        <vt:i4>1</vt:i4>
      </vt:variant>
      <vt:variant>
        <vt:lpstr>Links</vt:lpstr>
      </vt:variant>
      <vt:variant>
        <vt:i4>11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8" baseType="lpstr">
      <vt:lpstr>Office Theme</vt:lpstr>
      <vt:lpstr>\\localhost\Users\ronrusay\Desktop\Powerpoint &amp; Movies\Chem 106.108.120.121 PPT &amp; Mov\Chem 108-2018\!OLE_LINK3</vt:lpstr>
      <vt:lpstr>\\localhost\Users\ronrusay\Desktop\Powerpoint &amp; Movies\Chem 106.108.120.121 PPT &amp; Mov\Chem 108-2018\!OLE_LINK9</vt:lpstr>
      <vt:lpstr>\\localhost\Users\ronrusay\Desktop\Powerpoint &amp; Movies\Chem 106.108.120.121 PPT &amp; Mov\Chem 108-2018\!OLE_LINK3</vt:lpstr>
      <vt:lpstr>\\localhost\Users\ronrusay\Desktop\Powerpoint &amp; Movies\Chem 106.108.120.121 PPT &amp; Mov\Chem 108-2018\!OLE_LINK9</vt:lpstr>
      <vt:lpstr>\\localhost\Users\ronrusay\Desktop\Powerpoint &amp; Movies\Chem 106.108.120.121 PPT &amp; Mov\Chem 108-2018\!OLE_LINK3</vt:lpstr>
      <vt:lpstr>\\localhost\Users\ronrusay\Desktop\Powerpoint &amp; Movies\Chem 106.108.120.121 PPT &amp; Mov\Chem 108-2018\!OLE_LINK4</vt:lpstr>
      <vt:lpstr>\\localhost\Users\ronrusay\Desktop\Powerpoint &amp; Movies\Chem 106.108.120.121 PPT &amp; Mov\Chem 108-2018\!OLE_LINK2</vt:lpstr>
      <vt:lpstr>\\localhost\Users\ronrusay\Desktop\Powerpoint &amp; Movies\Chem 106.108.120.121 PPT &amp; Mov\Chem 108-2018\!OLE_LINK2</vt:lpstr>
      <vt:lpstr>\\localhost\Users\ronrusay\Desktop\Powerpoint &amp; Movies\Chem 106.108.120.121 PPT &amp; Mov\Chem 108-2018\!OLE_LINK7</vt:lpstr>
      <vt:lpstr>\\localhost\Users\ronrusay\Desktop\Powerpoint &amp; Movies\Chem 106.108.120.121 PPT &amp; Mov\Chem 108-2018\!OLE_LINK2</vt:lpstr>
      <vt:lpstr>\\localhost\Users\ronrusay\Desktop\Powerpoint &amp; Movies\Chem 106.108.120.121 PPT &amp; Mov\Chem 108-2018\!OLE_LINK5</vt:lpstr>
      <vt:lpstr>Corel Equation 1.0 Equation</vt:lpstr>
      <vt:lpstr>Equation</vt:lpstr>
      <vt:lpstr>Experiment: What’s My Formula?   </vt:lpstr>
      <vt:lpstr>PowerPoint Presentation</vt:lpstr>
      <vt:lpstr>PowerPoint Presentation</vt:lpstr>
      <vt:lpstr>PowerPoint Presentation</vt:lpstr>
      <vt:lpstr>PowerPoint Presentation</vt:lpstr>
      <vt:lpstr>Moles &amp; Mass</vt:lpstr>
      <vt:lpstr>The Mole</vt:lpstr>
      <vt:lpstr>The Mole</vt:lpstr>
      <vt:lpstr>PowerPoint Presentation</vt:lpstr>
      <vt:lpstr>PowerPoint Presentation</vt:lpstr>
      <vt:lpstr>Atomic and Molecular Weights Mass Measurements</vt:lpstr>
      <vt:lpstr>Atomic and Molecular Weights Mass Measurements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Atomic and Molecular Weights</vt:lpstr>
      <vt:lpstr>Atomic and Molecular Weights</vt:lpstr>
      <vt:lpstr>Molar Mass  (amu/mol = grams/mol)</vt:lpstr>
      <vt:lpstr>PowerPoint Presentation</vt:lpstr>
      <vt:lpstr>PowerPoint Presentation</vt:lpstr>
      <vt:lpstr>PowerPoint Presentation</vt:lpstr>
      <vt:lpstr>PowerPoint Presentation</vt:lpstr>
      <vt:lpstr>Percent Composition</vt:lpstr>
      <vt:lpstr>Formulas: Multiple Proportions</vt:lpstr>
      <vt:lpstr>PowerPoint Presentation</vt:lpstr>
      <vt:lpstr>PowerPoint Presentation</vt:lpstr>
      <vt:lpstr>PowerPoint Presentation</vt:lpstr>
      <vt:lpstr>“Salt” / NIF / Fusion What is “salt”?</vt:lpstr>
      <vt:lpstr>Nomenclature / Naming</vt:lpstr>
      <vt:lpstr>Nomenclature &amp; Formulas</vt:lpstr>
      <vt:lpstr>Nomenclature &amp; Formulas</vt:lpstr>
      <vt:lpstr>Compounds with more than  two different elements</vt:lpstr>
      <vt:lpstr>Nomenclature &amp; Formulas</vt:lpstr>
      <vt:lpstr>Nomenclature &amp; Formulas</vt:lpstr>
      <vt:lpstr>PowerPoint Presentation</vt:lpstr>
      <vt:lpstr>Nomenclature &amp; Formulas</vt:lpstr>
      <vt:lpstr>PowerPoint Presentation</vt:lpstr>
      <vt:lpstr>PowerPoint Presentation</vt:lpstr>
      <vt:lpstr> Theoretical Mass &amp; Mass % Salt Product</vt:lpstr>
      <vt:lpstr>PowerPoint Presentation</vt:lpstr>
      <vt:lpstr>PowerPoint Presentation</vt:lpstr>
      <vt:lpstr>PowerPoint Presentation</vt:lpstr>
    </vt:vector>
  </TitlesOfParts>
  <Company>dvc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Rusay</dc:creator>
  <cp:keywords/>
  <cp:lastModifiedBy>Ron Rusay</cp:lastModifiedBy>
  <cp:revision>218</cp:revision>
  <cp:lastPrinted>2019-10-04T21:14:10Z</cp:lastPrinted>
  <dcterms:created xsi:type="dcterms:W3CDTF">2018-02-28T19:17:12Z</dcterms:created>
  <dcterms:modified xsi:type="dcterms:W3CDTF">2019-10-07T17:42:46Z</dcterms:modified>
</cp:coreProperties>
</file>